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25" r:id="rId4"/>
    <p:sldId id="324" r:id="rId5"/>
    <p:sldId id="266" r:id="rId6"/>
    <p:sldId id="322" r:id="rId7"/>
    <p:sldId id="323" r:id="rId8"/>
    <p:sldId id="258" r:id="rId9"/>
    <p:sldId id="318" r:id="rId10"/>
    <p:sldId id="319" r:id="rId11"/>
    <p:sldId id="320" r:id="rId12"/>
    <p:sldId id="321" r:id="rId13"/>
    <p:sldId id="260"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E500E-6986-48F6-918F-14895EFE9A79}" v="903" dt="2024-02-13T03:35:23.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94660"/>
  </p:normalViewPr>
  <p:slideViewPr>
    <p:cSldViewPr snapToGrid="0">
      <p:cViewPr varScale="1">
        <p:scale>
          <a:sx n="91" d="100"/>
          <a:sy n="91" d="100"/>
        </p:scale>
        <p:origin x="6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EFED9-63F8-449B-B0B5-CF7F53CD3CBB}"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CB90B-AD94-43DF-89B8-880198C6399C}" type="slidenum">
              <a:rPr lang="en-US" smtClean="0"/>
              <a:t>‹#›</a:t>
            </a:fld>
            <a:endParaRPr lang="en-US"/>
          </a:p>
        </p:txBody>
      </p:sp>
    </p:spTree>
    <p:extLst>
      <p:ext uri="{BB962C8B-B14F-4D97-AF65-F5344CB8AC3E}">
        <p14:creationId xmlns:p14="http://schemas.microsoft.com/office/powerpoint/2010/main" val="196133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B90B-AD94-43DF-89B8-880198C6399C}" type="slidenum">
              <a:rPr lang="en-US" smtClean="0"/>
              <a:t>1</a:t>
            </a:fld>
            <a:endParaRPr lang="en-US"/>
          </a:p>
        </p:txBody>
      </p:sp>
    </p:spTree>
    <p:extLst>
      <p:ext uri="{BB962C8B-B14F-4D97-AF65-F5344CB8AC3E}">
        <p14:creationId xmlns:p14="http://schemas.microsoft.com/office/powerpoint/2010/main" val="192562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B90B-AD94-43DF-89B8-880198C6399C}" type="slidenum">
              <a:rPr lang="en-US" smtClean="0"/>
              <a:t>2</a:t>
            </a:fld>
            <a:endParaRPr lang="en-US"/>
          </a:p>
        </p:txBody>
      </p:sp>
    </p:spTree>
    <p:extLst>
      <p:ext uri="{BB962C8B-B14F-4D97-AF65-F5344CB8AC3E}">
        <p14:creationId xmlns:p14="http://schemas.microsoft.com/office/powerpoint/2010/main" val="114221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0D6FBF-A80D-4201-AE39-CD63D42A4CC8}" type="slidenum">
              <a:rPr lang="en-US" smtClean="0"/>
              <a:t>5</a:t>
            </a:fld>
            <a:endParaRPr lang="en-US"/>
          </a:p>
        </p:txBody>
      </p:sp>
    </p:spTree>
    <p:extLst>
      <p:ext uri="{BB962C8B-B14F-4D97-AF65-F5344CB8AC3E}">
        <p14:creationId xmlns:p14="http://schemas.microsoft.com/office/powerpoint/2010/main" val="201662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B90B-AD94-43DF-89B8-880198C6399C}" type="slidenum">
              <a:rPr lang="en-US" smtClean="0"/>
              <a:t>7</a:t>
            </a:fld>
            <a:endParaRPr lang="en-US"/>
          </a:p>
        </p:txBody>
      </p:sp>
    </p:spTree>
    <p:extLst>
      <p:ext uri="{BB962C8B-B14F-4D97-AF65-F5344CB8AC3E}">
        <p14:creationId xmlns:p14="http://schemas.microsoft.com/office/powerpoint/2010/main" val="118121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B90B-AD94-43DF-89B8-880198C6399C}" type="slidenum">
              <a:rPr lang="en-US" smtClean="0"/>
              <a:t>8</a:t>
            </a:fld>
            <a:endParaRPr lang="en-US"/>
          </a:p>
        </p:txBody>
      </p:sp>
    </p:spTree>
    <p:extLst>
      <p:ext uri="{BB962C8B-B14F-4D97-AF65-F5344CB8AC3E}">
        <p14:creationId xmlns:p14="http://schemas.microsoft.com/office/powerpoint/2010/main" val="206994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DBD8-2856-F4C7-CD93-269F94E1E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07EA3-E8DA-B001-B454-FA48E00BD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CAD26F-B662-3176-5AE5-8820ED065AB8}"/>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5" name="Footer Placeholder 4">
            <a:extLst>
              <a:ext uri="{FF2B5EF4-FFF2-40B4-BE49-F238E27FC236}">
                <a16:creationId xmlns:a16="http://schemas.microsoft.com/office/drawing/2014/main" id="{B047F517-9562-1A3B-09F8-0F7002AB1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BA5E8-1F56-1830-AD9E-CE7F22EB62F1}"/>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7674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BA40-9B9E-472D-DE63-EAC984B413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D5928F-16EF-A2BB-43EC-2A5BE2C898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D8687-A2B2-1E4F-28C0-4D8528F66BAB}"/>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5" name="Footer Placeholder 4">
            <a:extLst>
              <a:ext uri="{FF2B5EF4-FFF2-40B4-BE49-F238E27FC236}">
                <a16:creationId xmlns:a16="http://schemas.microsoft.com/office/drawing/2014/main" id="{2890A7CD-72BD-38FA-6E6B-2FE837529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EDA0B-A9FA-0CD8-F3A9-3361D2AD731A}"/>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374595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968581-0E04-7329-E331-C9CC4B28F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1B6FB8-BF19-2439-E678-0305F1E31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DFC43-2180-3CA6-1622-ECC7B710A410}"/>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5" name="Footer Placeholder 4">
            <a:extLst>
              <a:ext uri="{FF2B5EF4-FFF2-40B4-BE49-F238E27FC236}">
                <a16:creationId xmlns:a16="http://schemas.microsoft.com/office/drawing/2014/main" id="{CA13BC6E-A611-B03F-A818-4D7203B98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64F5B-EB56-DDC2-DFFA-F9AC65AEAF9A}"/>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180266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7F39-3584-5358-E3F5-CBEFF18C7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763CD-F650-4809-5C4B-0E1FBBA8F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861E6-BE37-DC02-AEF3-F14D868EA7A7}"/>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5" name="Footer Placeholder 4">
            <a:extLst>
              <a:ext uri="{FF2B5EF4-FFF2-40B4-BE49-F238E27FC236}">
                <a16:creationId xmlns:a16="http://schemas.microsoft.com/office/drawing/2014/main" id="{F6EF44B8-F970-E05D-23DC-EC86F0059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0B409-233E-E514-047D-7ABDC1E8AB60}"/>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24237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10A5-A3D1-75E4-05B1-A7DF1C239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3672D9-207D-FEFC-9C6E-6AEDCD935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FF2E6-E17B-D1AE-65FA-D195349C00EA}"/>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5" name="Footer Placeholder 4">
            <a:extLst>
              <a:ext uri="{FF2B5EF4-FFF2-40B4-BE49-F238E27FC236}">
                <a16:creationId xmlns:a16="http://schemas.microsoft.com/office/drawing/2014/main" id="{D4578271-0B63-0BFD-525E-125146F8D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727B9-F1D9-7028-FD3D-646BEFC3A812}"/>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426979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5A8B-B0FC-FEEA-5EAC-48EC301B8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8556B-4337-7158-996E-46930AB375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4B0322-6B64-93C3-F838-7DAC90A782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12A797-8065-1C07-A2B2-8A8138FF0B2B}"/>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6" name="Footer Placeholder 5">
            <a:extLst>
              <a:ext uri="{FF2B5EF4-FFF2-40B4-BE49-F238E27FC236}">
                <a16:creationId xmlns:a16="http://schemas.microsoft.com/office/drawing/2014/main" id="{04669479-E993-F5A7-AEBF-6E1798226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4CD73-82CD-6ABA-E0D3-8C26B630DEF9}"/>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335722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B633-B4ED-C1B4-1507-099DB64B66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D4376-91ED-315A-6475-834843092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D3D57C-AC60-C9D1-9C04-0A2397094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AB0F3-429E-AED3-C726-CBD5D0D0F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D249C-CF66-94C8-C2E0-5CA156B74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C284B0-EF39-C5C9-42B5-74738C9F9200}"/>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8" name="Footer Placeholder 7">
            <a:extLst>
              <a:ext uri="{FF2B5EF4-FFF2-40B4-BE49-F238E27FC236}">
                <a16:creationId xmlns:a16="http://schemas.microsoft.com/office/drawing/2014/main" id="{F58AC091-10DC-6F0A-2B17-0178162685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4C5EA-BCFE-47DD-E267-18DB85F90E36}"/>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306174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D382-73D0-6F05-FACE-8D47B289F5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8E4E3-FC2C-8DB7-16CC-A8F84135AD18}"/>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4" name="Footer Placeholder 3">
            <a:extLst>
              <a:ext uri="{FF2B5EF4-FFF2-40B4-BE49-F238E27FC236}">
                <a16:creationId xmlns:a16="http://schemas.microsoft.com/office/drawing/2014/main" id="{C1040ACC-3C66-3F6C-4FF3-63691B4EC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57E9D-9FA5-855C-8980-917BB1849589}"/>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230992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F48DA-ECFD-FAB0-3969-77D105FF3578}"/>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3" name="Footer Placeholder 2">
            <a:extLst>
              <a:ext uri="{FF2B5EF4-FFF2-40B4-BE49-F238E27FC236}">
                <a16:creationId xmlns:a16="http://schemas.microsoft.com/office/drawing/2014/main" id="{44CF5E55-FD55-12BA-0200-ACA39135BA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22BF0-F6E8-9B66-D400-14EA43EAFD1C}"/>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18058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EAE1-8FBB-E77A-60B0-5CB11EAEC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C8E4F3-4C86-822B-A0EA-89429E2C3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96A88-2815-7B70-3478-08F4DC9D7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03D6F-E3F7-7420-CF83-B2B5A641F199}"/>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6" name="Footer Placeholder 5">
            <a:extLst>
              <a:ext uri="{FF2B5EF4-FFF2-40B4-BE49-F238E27FC236}">
                <a16:creationId xmlns:a16="http://schemas.microsoft.com/office/drawing/2014/main" id="{69A8F2A7-E931-9AAD-37C1-158DE931A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D0A73-9283-ED65-DCFD-BE589D3D5F57}"/>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38936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0246-F70C-737E-4E2A-4C4C40B8B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A5833-6ECF-5934-1F07-0CDC49C0C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E6D9C-2E6C-E41F-DECC-901A40EF4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77BAF-FF4D-BC5B-0BD7-2B651283AADD}"/>
              </a:ext>
            </a:extLst>
          </p:cNvPr>
          <p:cNvSpPr>
            <a:spLocks noGrp="1"/>
          </p:cNvSpPr>
          <p:nvPr>
            <p:ph type="dt" sz="half" idx="10"/>
          </p:nvPr>
        </p:nvSpPr>
        <p:spPr/>
        <p:txBody>
          <a:bodyPr/>
          <a:lstStyle/>
          <a:p>
            <a:fld id="{800A7E2A-E0D4-48C5-8D64-6E38FA286CAA}" type="datetimeFigureOut">
              <a:rPr lang="en-US" smtClean="0"/>
              <a:t>2/23/2024</a:t>
            </a:fld>
            <a:endParaRPr lang="en-US"/>
          </a:p>
        </p:txBody>
      </p:sp>
      <p:sp>
        <p:nvSpPr>
          <p:cNvPr id="6" name="Footer Placeholder 5">
            <a:extLst>
              <a:ext uri="{FF2B5EF4-FFF2-40B4-BE49-F238E27FC236}">
                <a16:creationId xmlns:a16="http://schemas.microsoft.com/office/drawing/2014/main" id="{14DC3081-6C27-CF70-3AE4-750514462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AC715-0156-B7D6-4F9F-6821C52E1432}"/>
              </a:ext>
            </a:extLst>
          </p:cNvPr>
          <p:cNvSpPr>
            <a:spLocks noGrp="1"/>
          </p:cNvSpPr>
          <p:nvPr>
            <p:ph type="sldNum" sz="quarter" idx="12"/>
          </p:nvPr>
        </p:nvSpPr>
        <p:spPr/>
        <p:txBody>
          <a:bodyPr/>
          <a:lstStyle/>
          <a:p>
            <a:fld id="{ED97B88B-7EF5-4C80-8F6C-2D5015DB58E9}" type="slidenum">
              <a:rPr lang="en-US" smtClean="0"/>
              <a:t>‹#›</a:t>
            </a:fld>
            <a:endParaRPr lang="en-US"/>
          </a:p>
        </p:txBody>
      </p:sp>
    </p:spTree>
    <p:extLst>
      <p:ext uri="{BB962C8B-B14F-4D97-AF65-F5344CB8AC3E}">
        <p14:creationId xmlns:p14="http://schemas.microsoft.com/office/powerpoint/2010/main" val="180712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7BBE6-DB1C-2729-4CB9-0EADAAAF2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CEBCC-7E5E-02B9-10F8-597607203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5F90D-8B18-E0D4-ECF6-35AC0F688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A7E2A-E0D4-48C5-8D64-6E38FA286CAA}" type="datetimeFigureOut">
              <a:rPr lang="en-US" smtClean="0"/>
              <a:t>2/23/2024</a:t>
            </a:fld>
            <a:endParaRPr lang="en-US"/>
          </a:p>
        </p:txBody>
      </p:sp>
      <p:sp>
        <p:nvSpPr>
          <p:cNvPr id="5" name="Footer Placeholder 4">
            <a:extLst>
              <a:ext uri="{FF2B5EF4-FFF2-40B4-BE49-F238E27FC236}">
                <a16:creationId xmlns:a16="http://schemas.microsoft.com/office/drawing/2014/main" id="{4C546DE9-8F1B-C529-7751-8A37F2336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997B29-A8DE-75F6-1677-90BE93BFD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7B88B-7EF5-4C80-8F6C-2D5015DB58E9}" type="slidenum">
              <a:rPr lang="en-US" smtClean="0"/>
              <a:t>‹#›</a:t>
            </a:fld>
            <a:endParaRPr lang="en-US"/>
          </a:p>
        </p:txBody>
      </p:sp>
    </p:spTree>
    <p:extLst>
      <p:ext uri="{BB962C8B-B14F-4D97-AF65-F5344CB8AC3E}">
        <p14:creationId xmlns:p14="http://schemas.microsoft.com/office/powerpoint/2010/main" val="132553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240042&amp;picture=valentines-day-backgroun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heart-arrow-love-valentine-cupid-47946/"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Cappuccino_at_Sightglass_Coffee.jpg"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Leahjohn1031@gmail.com"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wallpaperflare.com/pink-daisy-flower-margarita-purple-dark-background-4k-wallpaper-sogg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roop570.org/"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couting.org/programs/scouts-bs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mailto:Leahjohn1031@gmail.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roopkit.com/profile3/default.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troopkit.com/profile3/default.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D66vc8fgDw0i1Pv9YKPhCbBYvzeALfDJ/edit#gid=1547046396" TargetMode="External"/><Relationship Id="rId2" Type="http://schemas.openxmlformats.org/officeDocument/2006/relationships/hyperlink" Target="https://docs.google.com/spreadsheets/d/1mGP0h7jEJW1xJ8HmKjtzIrDQmBaqhwqQ/edit#gid=306490460"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art shaped frame made of hearts&#10;&#10;Description automatically generated">
            <a:extLst>
              <a:ext uri="{FF2B5EF4-FFF2-40B4-BE49-F238E27FC236}">
                <a16:creationId xmlns:a16="http://schemas.microsoft.com/office/drawing/2014/main" id="{8BE25DF7-2374-D203-5FC7-96B02F0A4151}"/>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2868" y="0"/>
            <a:ext cx="12598076" cy="7076763"/>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35" name="Rectangle 3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68FA9-D948-2621-205E-C78B22BB53D7}"/>
              </a:ext>
            </a:extLst>
          </p:cNvPr>
          <p:cNvSpPr>
            <a:spLocks noGrp="1"/>
          </p:cNvSpPr>
          <p:nvPr>
            <p:ph type="ctrTitle"/>
          </p:nvPr>
        </p:nvSpPr>
        <p:spPr>
          <a:xfrm>
            <a:off x="1799302" y="1946788"/>
            <a:ext cx="8573729" cy="1700980"/>
          </a:xfrm>
          <a:effectLst>
            <a:outerShdw blurRad="50800" dist="38100" dir="2700000" algn="tl" rotWithShape="0">
              <a:prstClr val="black">
                <a:alpha val="40000"/>
              </a:prstClr>
            </a:outerShdw>
          </a:effectLst>
        </p:spPr>
        <p:txBody>
          <a:bodyPr>
            <a:normAutofit/>
          </a:bodyPr>
          <a:lstStyle/>
          <a:p>
            <a:r>
              <a:rPr lang="en-US"/>
              <a:t>Welcome</a:t>
            </a:r>
          </a:p>
        </p:txBody>
      </p:sp>
    </p:spTree>
    <p:extLst>
      <p:ext uri="{BB962C8B-B14F-4D97-AF65-F5344CB8AC3E}">
        <p14:creationId xmlns:p14="http://schemas.microsoft.com/office/powerpoint/2010/main" val="2640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01BE3B88-1372-50DA-10D5-9DCBE830C762}"/>
              </a:ext>
            </a:extLst>
          </p:cNvPr>
          <p:cNvSpPr>
            <a:spLocks noGrp="1"/>
          </p:cNvSpPr>
          <p:nvPr>
            <p:ph type="subTitle" idx="1"/>
          </p:nvPr>
        </p:nvSpPr>
        <p:spPr>
          <a:xfrm>
            <a:off x="870148" y="5077838"/>
            <a:ext cx="5221185" cy="987062"/>
          </a:xfrm>
        </p:spPr>
        <p:txBody>
          <a:bodyPr anchor="t">
            <a:normAutofit/>
          </a:bodyPr>
          <a:lstStyle/>
          <a:p>
            <a:r>
              <a:rPr lang="en-US" sz="3200"/>
              <a:t>Rina Klabo</a:t>
            </a:r>
          </a:p>
        </p:txBody>
      </p:sp>
      <p:sp>
        <p:nvSpPr>
          <p:cNvPr id="151" name="Freeform: Shape 15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nk heart with white border&#10;&#10;Description automatically generated">
            <a:extLst>
              <a:ext uri="{FF2B5EF4-FFF2-40B4-BE49-F238E27FC236}">
                <a16:creationId xmlns:a16="http://schemas.microsoft.com/office/drawing/2014/main" id="{B0C2C3B1-3251-D2C0-7EAE-CB8FCD13069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51243" y="1940907"/>
            <a:ext cx="4939504" cy="2593239"/>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3" name="Freeform: Shape 15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Freeform: Shape 15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0F034A-7621-4DBB-D9C3-A33FFD3F9B31}"/>
              </a:ext>
            </a:extLst>
          </p:cNvPr>
          <p:cNvSpPr>
            <a:spLocks noGrp="1"/>
          </p:cNvSpPr>
          <p:nvPr>
            <p:ph type="ctrTitle"/>
          </p:nvPr>
        </p:nvSpPr>
        <p:spPr>
          <a:xfrm>
            <a:off x="126461" y="1780162"/>
            <a:ext cx="6614807" cy="2203440"/>
          </a:xfrm>
        </p:spPr>
        <p:txBody>
          <a:bodyPr anchor="b">
            <a:normAutofit/>
          </a:bodyPr>
          <a:lstStyle/>
          <a:p>
            <a:r>
              <a:rPr lang="en-US">
                <a:ln w="0"/>
                <a:solidFill>
                  <a:schemeClr val="accent1"/>
                </a:solidFill>
                <a:effectLst>
                  <a:outerShdw blurRad="60007" dist="310007" dir="7680000" sy="30000" kx="1300200" algn="ctr" rotWithShape="0">
                    <a:prstClr val="black">
                      <a:alpha val="32000"/>
                    </a:prstClr>
                  </a:outerShdw>
                </a:effectLst>
              </a:rPr>
              <a:t>Medical Forms </a:t>
            </a:r>
            <a:br>
              <a:rPr lang="en-US">
                <a:ln w="0"/>
                <a:solidFill>
                  <a:schemeClr val="accent1"/>
                </a:solidFill>
                <a:effectLst>
                  <a:outerShdw blurRad="60007" dist="310007" dir="7680000" sy="30000" kx="1300200" algn="ctr" rotWithShape="0">
                    <a:prstClr val="black">
                      <a:alpha val="32000"/>
                    </a:prstClr>
                  </a:outerShdw>
                </a:effectLst>
              </a:rPr>
            </a:br>
            <a:r>
              <a:rPr lang="en-US">
                <a:ln w="0"/>
                <a:solidFill>
                  <a:schemeClr val="accent1"/>
                </a:solidFill>
                <a:effectLst>
                  <a:outerShdw blurRad="60007" dist="310007" dir="7680000" sy="30000" kx="1300200" algn="ctr" rotWithShape="0">
                    <a:prstClr val="black">
                      <a:alpha val="32000"/>
                    </a:prstClr>
                  </a:outerShdw>
                </a:effectLst>
              </a:rPr>
              <a:t> 2024</a:t>
            </a:r>
          </a:p>
        </p:txBody>
      </p:sp>
      <p:sp>
        <p:nvSpPr>
          <p:cNvPr id="150" name="Freeform: Shape 14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52286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71830-AD73-51D6-46C9-E3DEB042CAF6}"/>
              </a:ext>
            </a:extLst>
          </p:cNvPr>
          <p:cNvSpPr>
            <a:spLocks noGrp="1"/>
          </p:cNvSpPr>
          <p:nvPr>
            <p:ph type="ctrTitle"/>
          </p:nvPr>
        </p:nvSpPr>
        <p:spPr>
          <a:xfrm>
            <a:off x="798388" y="4612640"/>
            <a:ext cx="10592174" cy="2149334"/>
          </a:xfrm>
        </p:spPr>
        <p:txBody>
          <a:bodyPr anchor="t">
            <a:normAutofit/>
          </a:bodyPr>
          <a:lstStyle/>
          <a:p>
            <a:pPr algn="l"/>
            <a:r>
              <a:rPr lang="en-US" sz="5400">
                <a:solidFill>
                  <a:srgbClr val="00B050"/>
                </a:solidFill>
              </a:rPr>
              <a:t>	Christmas Tree Recycling update</a:t>
            </a:r>
            <a:br>
              <a:rPr lang="en-US" sz="4000">
                <a:solidFill>
                  <a:srgbClr val="00B050"/>
                </a:solidFill>
              </a:rPr>
            </a:br>
            <a:br>
              <a:rPr lang="en-US" sz="4000">
                <a:solidFill>
                  <a:srgbClr val="00B050"/>
                </a:solidFill>
              </a:rPr>
            </a:br>
            <a:r>
              <a:rPr lang="en-US" sz="4000">
                <a:solidFill>
                  <a:srgbClr val="00B050"/>
                </a:solidFill>
              </a:rPr>
              <a:t>								</a:t>
            </a:r>
            <a:r>
              <a:rPr lang="en-US" sz="3200">
                <a:solidFill>
                  <a:schemeClr val="bg2">
                    <a:lumMod val="10000"/>
                  </a:schemeClr>
                </a:solidFill>
              </a:rPr>
              <a:t>Rina Klabo</a:t>
            </a:r>
          </a:p>
        </p:txBody>
      </p:sp>
      <p:pic>
        <p:nvPicPr>
          <p:cNvPr id="14" name="Picture 13" descr="Row shot snow-covered pine trees">
            <a:extLst>
              <a:ext uri="{FF2B5EF4-FFF2-40B4-BE49-F238E27FC236}">
                <a16:creationId xmlns:a16="http://schemas.microsoft.com/office/drawing/2014/main" id="{386D6B45-2305-1F85-5596-68B1441582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8" y="-159924"/>
            <a:ext cx="12192001" cy="4257415"/>
          </a:xfrm>
          <a:prstGeom prst="rect">
            <a:avLst/>
          </a:prstGeom>
        </p:spPr>
      </p:pic>
      <p:grpSp>
        <p:nvGrpSpPr>
          <p:cNvPr id="68" name="Group 6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51" name="Freeform: Shape 50">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0153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0" name="Group 1299">
            <a:extLst>
              <a:ext uri="{FF2B5EF4-FFF2-40B4-BE49-F238E27FC236}">
                <a16:creationId xmlns:a16="http://schemas.microsoft.com/office/drawing/2014/main" id="{BBBE71B7-604F-4EE5-A1D6-8BF54379E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01" name="Color">
              <a:extLst>
                <a:ext uri="{FF2B5EF4-FFF2-40B4-BE49-F238E27FC236}">
                  <a16:creationId xmlns:a16="http://schemas.microsoft.com/office/drawing/2014/main" id="{69286C48-991E-4090-987B-591B2F2D0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Color">
              <a:extLst>
                <a:ext uri="{FF2B5EF4-FFF2-40B4-BE49-F238E27FC236}">
                  <a16:creationId xmlns:a16="http://schemas.microsoft.com/office/drawing/2014/main" id="{3EFE3706-E3FA-4FDF-8CE3-8D95E5909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Summer camp. Vector. Concept for patch, print, stamp or tee. Vintage typography design with canoe, paddle, camping tent and forest silhouette. Extreme water sport kayak patches Summer camp. Vector. Concept for patch, shirt, print, stamp or tee. Vintage typography design with canoe, paddle, camping tent and forest silhouette. Extreme water sport kayak patches Camping stock vector">
            <a:extLst>
              <a:ext uri="{FF2B5EF4-FFF2-40B4-BE49-F238E27FC236}">
                <a16:creationId xmlns:a16="http://schemas.microsoft.com/office/drawing/2014/main" id="{5EBB9291-A971-815D-4ED1-698D9A2E85F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03647" y="653615"/>
            <a:ext cx="4730214"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304" name="Group 1303">
            <a:extLst>
              <a:ext uri="{FF2B5EF4-FFF2-40B4-BE49-F238E27FC236}">
                <a16:creationId xmlns:a16="http://schemas.microsoft.com/office/drawing/2014/main" id="{5F9EFB72-B60F-422D-971E-C24825AEE8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305" name="Freeform: Shape 1304">
              <a:extLst>
                <a:ext uri="{FF2B5EF4-FFF2-40B4-BE49-F238E27FC236}">
                  <a16:creationId xmlns:a16="http://schemas.microsoft.com/office/drawing/2014/main" id="{96AC91B1-DA8F-4B7C-8F19-EAD0230F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Freeform: Shape 1305">
              <a:extLst>
                <a:ext uri="{FF2B5EF4-FFF2-40B4-BE49-F238E27FC236}">
                  <a16:creationId xmlns:a16="http://schemas.microsoft.com/office/drawing/2014/main" id="{F574F99F-B751-4D87-BA11-3C46B2328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Freeform: Shape 1306">
              <a:extLst>
                <a:ext uri="{FF2B5EF4-FFF2-40B4-BE49-F238E27FC236}">
                  <a16:creationId xmlns:a16="http://schemas.microsoft.com/office/drawing/2014/main" id="{E2689BC8-34CD-4994-A63C-303D060D3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Freeform: Shape 1307">
              <a:extLst>
                <a:ext uri="{FF2B5EF4-FFF2-40B4-BE49-F238E27FC236}">
                  <a16:creationId xmlns:a16="http://schemas.microsoft.com/office/drawing/2014/main" id="{4FB58919-6D82-4792-A54B-25087F08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Freeform: Shape 1308">
              <a:extLst>
                <a:ext uri="{FF2B5EF4-FFF2-40B4-BE49-F238E27FC236}">
                  <a16:creationId xmlns:a16="http://schemas.microsoft.com/office/drawing/2014/main" id="{96C7E2AA-81C6-4D67-A16D-5D4951FE7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Freeform: Shape 1309">
              <a:extLst>
                <a:ext uri="{FF2B5EF4-FFF2-40B4-BE49-F238E27FC236}">
                  <a16:creationId xmlns:a16="http://schemas.microsoft.com/office/drawing/2014/main" id="{05C699FD-2DD5-457C-A3C3-C5644B193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Freeform: Shape 1310">
              <a:extLst>
                <a:ext uri="{FF2B5EF4-FFF2-40B4-BE49-F238E27FC236}">
                  <a16:creationId xmlns:a16="http://schemas.microsoft.com/office/drawing/2014/main" id="{6C2D6726-764D-4E53-A647-ED320297A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3EAC648-8B98-88DC-8715-3B942E1B48B5}"/>
              </a:ext>
            </a:extLst>
          </p:cNvPr>
          <p:cNvSpPr>
            <a:spLocks noGrp="1"/>
          </p:cNvSpPr>
          <p:nvPr>
            <p:ph type="ctrTitle"/>
          </p:nvPr>
        </p:nvSpPr>
        <p:spPr>
          <a:xfrm>
            <a:off x="203200" y="653615"/>
            <a:ext cx="6500080" cy="1125136"/>
          </a:xfrm>
        </p:spPr>
        <p:txBody>
          <a:bodyPr anchor="b">
            <a:normAutofit fontScale="90000"/>
          </a:bodyPr>
          <a:lstStyle/>
          <a:p>
            <a:pPr algn="l"/>
            <a:r>
              <a:rPr lang="en-US" sz="5400">
                <a:solidFill>
                  <a:srgbClr val="FFFF00"/>
                </a:solidFill>
              </a:rPr>
              <a:t>  </a:t>
            </a:r>
            <a:r>
              <a:rPr lang="en-US">
                <a:solidFill>
                  <a:schemeClr val="tx2">
                    <a:lumMod val="50000"/>
                  </a:schemeClr>
                </a:solidFill>
              </a:rPr>
              <a:t>Summer Camp 2024</a:t>
            </a:r>
          </a:p>
        </p:txBody>
      </p:sp>
      <p:sp>
        <p:nvSpPr>
          <p:cNvPr id="3" name="Subtitle 2">
            <a:extLst>
              <a:ext uri="{FF2B5EF4-FFF2-40B4-BE49-F238E27FC236}">
                <a16:creationId xmlns:a16="http://schemas.microsoft.com/office/drawing/2014/main" id="{CDCBB4D2-A1DD-7731-CA0D-8B3A8E0830C4}"/>
              </a:ext>
            </a:extLst>
          </p:cNvPr>
          <p:cNvSpPr>
            <a:spLocks noGrp="1"/>
          </p:cNvSpPr>
          <p:nvPr>
            <p:ph type="subTitle" idx="1"/>
          </p:nvPr>
        </p:nvSpPr>
        <p:spPr>
          <a:xfrm>
            <a:off x="26119" y="2432365"/>
            <a:ext cx="6677161" cy="4425635"/>
          </a:xfrm>
        </p:spPr>
        <p:txBody>
          <a:bodyPr anchor="t">
            <a:normAutofit/>
          </a:bodyPr>
          <a:lstStyle/>
          <a:p>
            <a:r>
              <a:rPr lang="en-US" sz="3200">
                <a:solidFill>
                  <a:schemeClr val="tx1">
                    <a:lumMod val="95000"/>
                    <a:lumOff val="5000"/>
                  </a:schemeClr>
                </a:solidFill>
                <a:highlight>
                  <a:srgbClr val="00FF00"/>
                </a:highlight>
              </a:rPr>
              <a:t>Boys Troop</a:t>
            </a:r>
          </a:p>
          <a:p>
            <a:r>
              <a:rPr lang="en-US" sz="3200">
                <a:solidFill>
                  <a:schemeClr val="tx1">
                    <a:lumMod val="95000"/>
                    <a:lumOff val="5000"/>
                  </a:schemeClr>
                </a:solidFill>
              </a:rPr>
              <a:t> </a:t>
            </a:r>
            <a:r>
              <a:rPr lang="en-US" sz="3200"/>
              <a:t>Camp Parsons</a:t>
            </a:r>
          </a:p>
          <a:p>
            <a:r>
              <a:rPr lang="en-US" sz="2800"/>
              <a:t>July 28</a:t>
            </a:r>
            <a:r>
              <a:rPr lang="en-US" sz="2800" baseline="30000"/>
              <a:t>th</a:t>
            </a:r>
            <a:r>
              <a:rPr lang="en-US" sz="2800"/>
              <a:t>- August 3rd</a:t>
            </a:r>
          </a:p>
          <a:p>
            <a:endParaRPr lang="en-US">
              <a:solidFill>
                <a:schemeClr val="bg1"/>
              </a:solidFill>
            </a:endParaRPr>
          </a:p>
          <a:p>
            <a:r>
              <a:rPr lang="en-US" sz="3200">
                <a:highlight>
                  <a:srgbClr val="00FFFF"/>
                </a:highlight>
              </a:rPr>
              <a:t>Girls Troop</a:t>
            </a:r>
          </a:p>
          <a:p>
            <a:r>
              <a:rPr lang="en-US" sz="3200"/>
              <a:t> Camp Fire Mountain</a:t>
            </a:r>
          </a:p>
          <a:p>
            <a:r>
              <a:rPr lang="en-US" sz="2800"/>
              <a:t>July 28</a:t>
            </a:r>
            <a:r>
              <a:rPr lang="en-US" sz="2800" baseline="30000"/>
              <a:t>th</a:t>
            </a:r>
            <a:r>
              <a:rPr lang="en-US" sz="2800"/>
              <a:t>- August 3</a:t>
            </a:r>
            <a:r>
              <a:rPr lang="en-US" sz="2800" baseline="30000"/>
              <a:t>rd</a:t>
            </a:r>
            <a:r>
              <a:rPr lang="en-US" sz="2800"/>
              <a:t> </a:t>
            </a:r>
          </a:p>
          <a:p>
            <a:pPr algn="l"/>
            <a:endParaRPr lang="en-US"/>
          </a:p>
          <a:p>
            <a:pPr algn="l"/>
            <a:endParaRPr lang="en-US"/>
          </a:p>
          <a:p>
            <a:pPr algn="l"/>
            <a:endParaRPr lang="en-US">
              <a:solidFill>
                <a:schemeClr val="bg1"/>
              </a:solidFill>
            </a:endParaRPr>
          </a:p>
          <a:p>
            <a:pPr algn="l"/>
            <a:endParaRPr lang="en-US">
              <a:solidFill>
                <a:schemeClr val="bg1"/>
              </a:solidFill>
            </a:endParaRPr>
          </a:p>
          <a:p>
            <a:pPr algn="l"/>
            <a:endParaRPr lang="en-US">
              <a:solidFill>
                <a:schemeClr val="bg1"/>
              </a:solidFill>
            </a:endParaRPr>
          </a:p>
          <a:p>
            <a:pPr algn="l"/>
            <a:endParaRPr lang="en-US">
              <a:solidFill>
                <a:schemeClr val="bg1"/>
              </a:solidFill>
            </a:endParaRPr>
          </a:p>
        </p:txBody>
      </p:sp>
    </p:spTree>
    <p:extLst>
      <p:ext uri="{BB962C8B-B14F-4D97-AF65-F5344CB8AC3E}">
        <p14:creationId xmlns:p14="http://schemas.microsoft.com/office/powerpoint/2010/main" val="17265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4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2000"/>
                                  </p:stCondLst>
                                  <p:iterate type="lt">
                                    <p:tmPct val="10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4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2000"/>
                                  </p:stCondLst>
                                  <p:iterate type="lt">
                                    <p:tmPct val="10000"/>
                                  </p:iterate>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4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a:extLst>
              <a:ext uri="{FF2B5EF4-FFF2-40B4-BE49-F238E27FC236}">
                <a16:creationId xmlns:a16="http://schemas.microsoft.com/office/drawing/2014/main" id="{C67F1082-1426-2852-E371-E57EF0EE9ED3}"/>
              </a:ext>
            </a:extLst>
          </p:cNvPr>
          <p:cNvSpPr>
            <a:spLocks noGrp="1"/>
          </p:cNvSpPr>
          <p:nvPr>
            <p:ph type="ctrTitle"/>
          </p:nvPr>
        </p:nvSpPr>
        <p:spPr>
          <a:xfrm>
            <a:off x="6936391" y="0"/>
            <a:ext cx="5252559" cy="2265037"/>
          </a:xfrm>
        </p:spPr>
        <p:txBody>
          <a:bodyPr vert="horz" lIns="91440" tIns="45720" rIns="91440" bIns="45720" rtlCol="0" anchor="ctr">
            <a:normAutofit/>
          </a:bodyPr>
          <a:lstStyle/>
          <a:p>
            <a:pPr algn="l"/>
            <a:r>
              <a:rPr lang="en-US" sz="4000" b="1">
                <a:ln w="9525">
                  <a:solidFill>
                    <a:schemeClr val="accent2">
                      <a:lumMod val="75000"/>
                    </a:schemeClr>
                  </a:solidFill>
                  <a:prstDash val="solid"/>
                </a:ln>
                <a:solidFill>
                  <a:schemeClr val="accent2"/>
                </a:solidFill>
                <a:effectLst>
                  <a:outerShdw blurRad="12700" dist="38100" dir="2700000" algn="tl" rotWithShape="0">
                    <a:schemeClr val="bg1">
                      <a:lumMod val="50000"/>
                    </a:schemeClr>
                  </a:outerShdw>
                </a:effectLst>
              </a:rPr>
              <a:t>	</a:t>
            </a:r>
            <a:r>
              <a:rPr lang="en-US" sz="5400" b="1">
                <a:ln w="9525">
                  <a:solidFill>
                    <a:schemeClr val="accent2">
                      <a:lumMod val="75000"/>
                    </a:schemeClr>
                  </a:solidFill>
                  <a:prstDash val="solid"/>
                </a:ln>
                <a:solidFill>
                  <a:schemeClr val="accent2"/>
                </a:solidFill>
                <a:effectLst>
                  <a:outerShdw blurRad="12700" dist="38100" dir="2700000" algn="tl" rotWithShape="0">
                    <a:schemeClr val="bg1">
                      <a:lumMod val="50000"/>
                    </a:schemeClr>
                  </a:outerShdw>
                </a:effectLst>
              </a:rPr>
              <a:t>Reminders:</a:t>
            </a:r>
          </a:p>
        </p:txBody>
      </p:sp>
      <p:pic>
        <p:nvPicPr>
          <p:cNvPr id="31" name="Picture 30" descr="A cup of coffee with a heart design on top of it&#10;&#10;Description automatically generated">
            <a:extLst>
              <a:ext uri="{FF2B5EF4-FFF2-40B4-BE49-F238E27FC236}">
                <a16:creationId xmlns:a16="http://schemas.microsoft.com/office/drawing/2014/main" id="{DC2B4727-083B-6EC7-6ACB-625E7E6A258F}"/>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p:blipFill>
        <p:spPr>
          <a:xfrm>
            <a:off x="-1" y="0"/>
            <a:ext cx="6936390" cy="6857990"/>
          </a:xfrm>
          <a:prstGeom prst="rect">
            <a:avLst/>
          </a:prstGeom>
        </p:spPr>
      </p:pic>
      <p:sp>
        <p:nvSpPr>
          <p:cNvPr id="3" name="Subtitle 2">
            <a:extLst>
              <a:ext uri="{FF2B5EF4-FFF2-40B4-BE49-F238E27FC236}">
                <a16:creationId xmlns:a16="http://schemas.microsoft.com/office/drawing/2014/main" id="{8FC90D29-4ECE-C8EF-0206-B23D611B11B7}"/>
              </a:ext>
            </a:extLst>
          </p:cNvPr>
          <p:cNvSpPr>
            <a:spLocks noGrp="1"/>
          </p:cNvSpPr>
          <p:nvPr>
            <p:ph type="subTitle" idx="1"/>
          </p:nvPr>
        </p:nvSpPr>
        <p:spPr>
          <a:xfrm>
            <a:off x="7010400" y="1589314"/>
            <a:ext cx="5273040" cy="5268685"/>
          </a:xfrm>
        </p:spPr>
        <p:txBody>
          <a:bodyPr vert="horz" lIns="91440" tIns="45720" rIns="91440" bIns="45720" rtlCol="0">
            <a:normAutofit/>
          </a:bodyPr>
          <a:lstStyle/>
          <a:p>
            <a:pPr algn="l"/>
            <a:endParaRPr lang="en-US" sz="2000" dirty="0"/>
          </a:p>
          <a:p>
            <a:pPr marL="342900" indent="-342900" algn="l">
              <a:buFont typeface="Wingdings" panose="05000000000000000000" pitchFamily="2" charset="2"/>
              <a:buChar char="Ø"/>
            </a:pPr>
            <a:r>
              <a:rPr lang="en-US" dirty="0"/>
              <a:t>Sign up for summer camp</a:t>
            </a:r>
          </a:p>
          <a:p>
            <a:pPr algn="l"/>
            <a:endParaRPr lang="en-US" dirty="0"/>
          </a:p>
          <a:p>
            <a:pPr marL="342900" indent="-342900" algn="l">
              <a:buFont typeface="Wingdings" panose="05000000000000000000" pitchFamily="2" charset="2"/>
              <a:buChar char="Ø"/>
            </a:pPr>
            <a:r>
              <a:rPr lang="en-US" dirty="0"/>
              <a:t>Check your Scout Accounts</a:t>
            </a:r>
          </a:p>
          <a:p>
            <a:pPr algn="l"/>
            <a:endParaRPr lang="en-US" dirty="0"/>
          </a:p>
          <a:p>
            <a:pPr marL="342900" indent="-342900" algn="l">
              <a:buFont typeface="Wingdings" panose="05000000000000000000" pitchFamily="2" charset="2"/>
              <a:buChar char="Ø"/>
            </a:pPr>
            <a:r>
              <a:rPr lang="en-US" dirty="0"/>
              <a:t>Turn in your new Medical forms for 		2024</a:t>
            </a:r>
          </a:p>
          <a:p>
            <a:pPr algn="l"/>
            <a:endParaRPr lang="en-US" dirty="0"/>
          </a:p>
          <a:p>
            <a:pPr marL="342900" indent="-342900" algn="l">
              <a:buFont typeface="Wingdings" panose="05000000000000000000" pitchFamily="2" charset="2"/>
              <a:buChar char="Ø"/>
            </a:pPr>
            <a:r>
              <a:rPr lang="en-US" dirty="0"/>
              <a:t>Adults: Allow </a:t>
            </a:r>
            <a:r>
              <a:rPr lang="en-US" dirty="0">
                <a:solidFill>
                  <a:srgbClr val="C00000"/>
                </a:solidFill>
              </a:rPr>
              <a:t>TWO WEEKS </a:t>
            </a:r>
            <a:r>
              <a:rPr lang="en-US" dirty="0"/>
              <a:t>for the registration process if you plan to attend and overnight outing.</a:t>
            </a:r>
          </a:p>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endParaRPr lang="en-US" sz="2000" dirty="0"/>
          </a:p>
        </p:txBody>
      </p:sp>
      <p:sp>
        <p:nvSpPr>
          <p:cNvPr id="50" name="TextBox 49">
            <a:extLst>
              <a:ext uri="{FF2B5EF4-FFF2-40B4-BE49-F238E27FC236}">
                <a16:creationId xmlns:a16="http://schemas.microsoft.com/office/drawing/2014/main" id="{7D1C0685-89B3-9A56-BDBC-8BB0A34BB7FC}"/>
              </a:ext>
            </a:extLst>
          </p:cNvPr>
          <p:cNvSpPr txBox="1"/>
          <p:nvPr/>
        </p:nvSpPr>
        <p:spPr>
          <a:xfrm>
            <a:off x="462934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Cappuccino_at_Sightglass_Coffee.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67520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pebble with a heart shape">
            <a:extLst>
              <a:ext uri="{FF2B5EF4-FFF2-40B4-BE49-F238E27FC236}">
                <a16:creationId xmlns:a16="http://schemas.microsoft.com/office/drawing/2014/main" id="{F8C8C641-B4F8-4ED3-E86B-B5DECB0E88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1597150" y="0"/>
            <a:ext cx="10268712" cy="6858000"/>
          </a:xfrm>
          <a:prstGeom prst="rect">
            <a:avLst/>
          </a:prstGeom>
        </p:spPr>
      </p:pic>
      <p:sp>
        <p:nvSpPr>
          <p:cNvPr id="154" name="Rectangle 15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D9470-2C80-76AB-FF35-04E2AB6BB7C8}"/>
              </a:ext>
            </a:extLst>
          </p:cNvPr>
          <p:cNvSpPr>
            <a:spLocks noGrp="1"/>
          </p:cNvSpPr>
          <p:nvPr>
            <p:ph type="ctrTitle"/>
          </p:nvPr>
        </p:nvSpPr>
        <p:spPr>
          <a:xfrm>
            <a:off x="8814816" y="2109216"/>
            <a:ext cx="3230880" cy="1133855"/>
          </a:xfrm>
          <a:noFill/>
        </p:spPr>
        <p:txBody>
          <a:bodyPr>
            <a:normAutofit/>
          </a:bodyPr>
          <a:lstStyle/>
          <a:p>
            <a:pPr algn="l"/>
            <a:r>
              <a:rPr lang="en-US" sz="5200">
                <a:ln>
                  <a:solidFill>
                    <a:srgbClr val="C00000"/>
                  </a:solidFill>
                </a:ln>
                <a:solidFill>
                  <a:srgbClr val="C00000"/>
                </a:solidFill>
              </a:rPr>
              <a:t> Questions</a:t>
            </a:r>
          </a:p>
        </p:txBody>
      </p:sp>
      <p:sp>
        <p:nvSpPr>
          <p:cNvPr id="3" name="Subtitle 2">
            <a:extLst>
              <a:ext uri="{FF2B5EF4-FFF2-40B4-BE49-F238E27FC236}">
                <a16:creationId xmlns:a16="http://schemas.microsoft.com/office/drawing/2014/main" id="{0B837F69-7736-B0EF-A3D3-508732199707}"/>
              </a:ext>
            </a:extLst>
          </p:cNvPr>
          <p:cNvSpPr>
            <a:spLocks noGrp="1"/>
          </p:cNvSpPr>
          <p:nvPr>
            <p:ph type="subTitle" idx="1"/>
          </p:nvPr>
        </p:nvSpPr>
        <p:spPr>
          <a:xfrm>
            <a:off x="7935403" y="4931665"/>
            <a:ext cx="4253548" cy="1926335"/>
          </a:xfrm>
          <a:noFill/>
        </p:spPr>
        <p:txBody>
          <a:bodyPr>
            <a:normAutofit/>
          </a:bodyPr>
          <a:lstStyle/>
          <a:p>
            <a:r>
              <a:rPr lang="en-US"/>
              <a:t> Leah Meigs</a:t>
            </a:r>
          </a:p>
          <a:p>
            <a:r>
              <a:rPr lang="en-US"/>
              <a:t>Committee Chair</a:t>
            </a:r>
          </a:p>
          <a:p>
            <a:r>
              <a:rPr lang="en-US">
                <a:solidFill>
                  <a:srgbClr val="C00000"/>
                </a:solidFill>
                <a:hlinkClick r:id="rId3">
                  <a:extLst>
                    <a:ext uri="{A12FA001-AC4F-418D-AE19-62706E023703}">
                      <ahyp:hlinkClr xmlns:ahyp="http://schemas.microsoft.com/office/drawing/2018/hyperlinkcolor" val="tx"/>
                    </a:ext>
                  </a:extLst>
                </a:hlinkClick>
              </a:rPr>
              <a:t>Leahjohn1031@gmail.com</a:t>
            </a:r>
            <a:endParaRPr lang="en-US">
              <a:solidFill>
                <a:srgbClr val="C00000"/>
              </a:solidFill>
            </a:endParaRPr>
          </a:p>
          <a:p>
            <a:r>
              <a:rPr lang="en-US"/>
              <a:t>206-849-3385</a:t>
            </a:r>
          </a:p>
        </p:txBody>
      </p:sp>
    </p:spTree>
    <p:extLst>
      <p:ext uri="{BB962C8B-B14F-4D97-AF65-F5344CB8AC3E}">
        <p14:creationId xmlns:p14="http://schemas.microsoft.com/office/powerpoint/2010/main" val="6709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nk wood surface with white flowers">
            <a:extLst>
              <a:ext uri="{FF2B5EF4-FFF2-40B4-BE49-F238E27FC236}">
                <a16:creationId xmlns:a16="http://schemas.microsoft.com/office/drawing/2014/main" id="{B39280F3-124A-21ED-BED8-4B6C8B432537}"/>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047" y="10"/>
            <a:ext cx="12191999" cy="7406630"/>
          </a:xfrm>
          <a:prstGeom prst="rect">
            <a:avLst/>
          </a:prstGeom>
          <a:scene3d>
            <a:camera prst="orthographicFront"/>
            <a:lightRig rig="threePt" dir="t"/>
          </a:scene3d>
          <a:sp3d>
            <a:bevelB/>
          </a:sp3d>
        </p:spPr>
      </p:pic>
      <p:sp>
        <p:nvSpPr>
          <p:cNvPr id="48" name="Rectangle 4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B815CE5-4BDB-659F-6C8C-2163A89BA146}"/>
              </a:ext>
            </a:extLst>
          </p:cNvPr>
          <p:cNvSpPr>
            <a:spLocks noGrp="1"/>
          </p:cNvSpPr>
          <p:nvPr>
            <p:ph type="subTitle" idx="1"/>
          </p:nvPr>
        </p:nvSpPr>
        <p:spPr>
          <a:xfrm>
            <a:off x="1097280" y="2207602"/>
            <a:ext cx="10058400" cy="4846340"/>
          </a:xfrm>
          <a:effectLst>
            <a:outerShdw blurRad="50800" dist="38100" dir="2700000" algn="tl" rotWithShape="0">
              <a:prstClr val="black">
                <a:alpha val="40000"/>
              </a:prstClr>
            </a:outerShdw>
          </a:effectLst>
        </p:spPr>
        <p:txBody>
          <a:bodyPr>
            <a:normAutofit/>
          </a:bodyPr>
          <a:lstStyle/>
          <a:p>
            <a:r>
              <a:rPr lang="en-US" sz="4800" dirty="0"/>
              <a:t>February 19th </a:t>
            </a:r>
          </a:p>
          <a:p>
            <a:r>
              <a:rPr lang="en-US" sz="4800" dirty="0"/>
              <a:t>No Troop meeting President’s Day</a:t>
            </a:r>
          </a:p>
          <a:p>
            <a:endParaRPr lang="en-US" sz="4800" dirty="0"/>
          </a:p>
          <a:p>
            <a:r>
              <a:rPr lang="en-US" sz="4800" dirty="0"/>
              <a:t>February  26</a:t>
            </a:r>
            <a:r>
              <a:rPr lang="en-US" sz="4800" baseline="30000" dirty="0"/>
              <a:t>th</a:t>
            </a:r>
            <a:r>
              <a:rPr lang="en-US" sz="4800" dirty="0"/>
              <a:t> </a:t>
            </a:r>
          </a:p>
          <a:p>
            <a:r>
              <a:rPr lang="en-US" sz="4800" dirty="0"/>
              <a:t>Patrol Leaders Council</a:t>
            </a:r>
          </a:p>
        </p:txBody>
      </p:sp>
      <p:sp>
        <p:nvSpPr>
          <p:cNvPr id="2" name="Title 1">
            <a:extLst>
              <a:ext uri="{FF2B5EF4-FFF2-40B4-BE49-F238E27FC236}">
                <a16:creationId xmlns:a16="http://schemas.microsoft.com/office/drawing/2014/main" id="{94C09D75-26FE-B079-B3BD-E0C1067861EE}"/>
              </a:ext>
            </a:extLst>
          </p:cNvPr>
          <p:cNvSpPr>
            <a:spLocks noGrp="1"/>
          </p:cNvSpPr>
          <p:nvPr>
            <p:ph type="ctrTitle"/>
          </p:nvPr>
        </p:nvSpPr>
        <p:spPr>
          <a:xfrm>
            <a:off x="1097280" y="109057"/>
            <a:ext cx="10058400" cy="1379195"/>
          </a:xfrm>
          <a:effectLst>
            <a:outerShdw blurRad="50800" dist="38100" dir="2700000" algn="tl" rotWithShape="0">
              <a:prstClr val="black">
                <a:alpha val="40000"/>
              </a:prstClr>
            </a:outerShdw>
          </a:effectLst>
        </p:spPr>
        <p:txBody>
          <a:bodyPr>
            <a:normAutofit/>
          </a:bodyPr>
          <a:lstStyle/>
          <a:p>
            <a:r>
              <a:rPr lang="en-US" b="1" dirty="0">
                <a:ln w="0"/>
                <a:solidFill>
                  <a:srgbClr val="FF0000"/>
                </a:solidFill>
                <a:effectLst>
                  <a:outerShdw blurRad="38100" dist="19050" dir="2700000" algn="tl" rotWithShape="0">
                    <a:schemeClr val="dk1">
                      <a:alpha val="40000"/>
                    </a:schemeClr>
                  </a:outerShdw>
                </a:effectLst>
              </a:rPr>
              <a:t>Announcements</a:t>
            </a:r>
          </a:p>
        </p:txBody>
      </p:sp>
    </p:spTree>
    <p:extLst>
      <p:ext uri="{BB962C8B-B14F-4D97-AF65-F5344CB8AC3E}">
        <p14:creationId xmlns:p14="http://schemas.microsoft.com/office/powerpoint/2010/main" val="31507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4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wheelchair holding a sign&#10;&#10;Description automatically generated">
            <a:extLst>
              <a:ext uri="{FF2B5EF4-FFF2-40B4-BE49-F238E27FC236}">
                <a16:creationId xmlns:a16="http://schemas.microsoft.com/office/drawing/2014/main" id="{93F8A68A-59FA-B633-A155-7290D6BF51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191998" cy="6807307"/>
          </a:xfrm>
          <a:prstGeom prst="rect">
            <a:avLst/>
          </a:prstGeom>
          <a:effectLst>
            <a:outerShdw blurRad="596900" dist="330200" dir="8820000" sx="87000" sy="87000" algn="ctr" rotWithShape="0">
              <a:srgbClr val="000000">
                <a:alpha val="29000"/>
              </a:srgbClr>
            </a:outerShdw>
          </a:effectLst>
        </p:spPr>
      </p:pic>
      <p:sp>
        <p:nvSpPr>
          <p:cNvPr id="57"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005000F-B474-CD0E-450B-E34ED6FDBD32}"/>
              </a:ext>
            </a:extLst>
          </p:cNvPr>
          <p:cNvSpPr>
            <a:spLocks noGrp="1"/>
          </p:cNvSpPr>
          <p:nvPr>
            <p:ph type="subTitle" idx="1"/>
          </p:nvPr>
        </p:nvSpPr>
        <p:spPr>
          <a:xfrm>
            <a:off x="162560" y="5537200"/>
            <a:ext cx="3657600" cy="1270106"/>
          </a:xfrm>
        </p:spPr>
        <p:txBody>
          <a:bodyPr anchor="t">
            <a:normAutofit/>
          </a:bodyPr>
          <a:lstStyle/>
          <a:p>
            <a:pPr algn="l"/>
            <a:r>
              <a:rPr lang="en-US" sz="4400">
                <a:solidFill>
                  <a:srgbClr val="FFFFFF"/>
                </a:solidFill>
              </a:rPr>
              <a:t>Tom Calder</a:t>
            </a:r>
          </a:p>
        </p:txBody>
      </p:sp>
    </p:spTree>
    <p:extLst>
      <p:ext uri="{BB962C8B-B14F-4D97-AF65-F5344CB8AC3E}">
        <p14:creationId xmlns:p14="http://schemas.microsoft.com/office/powerpoint/2010/main" val="308818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4C49FD-318D-49AE-BAC7-5634695CC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44DC2E-9E72-4669-878E-AF93DF307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6E56A799-9BBA-4BC7-8D47-C6251FDDF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EA9C1F-2B28-4DEA-8EF8-4D0A06E28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D021B0-C307-4067-887D-35DF45447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23CC9DA-C742-47CF-8965-06B4D836A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83337" y="549273"/>
            <a:ext cx="5257537" cy="5757924"/>
            <a:chOff x="4656138" y="0"/>
            <a:chExt cx="6983409" cy="6308725"/>
          </a:xfrm>
        </p:grpSpPr>
        <p:sp>
          <p:nvSpPr>
            <p:cNvPr id="21" name="Rectangle 20">
              <a:extLst>
                <a:ext uri="{FF2B5EF4-FFF2-40B4-BE49-F238E27FC236}">
                  <a16:creationId xmlns:a16="http://schemas.microsoft.com/office/drawing/2014/main" id="{B27219E4-2868-4D53-9258-78813DDFD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47272C0A-7EBF-4D41-9851-D1B8A23DF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D4AD8EFA-1927-489C-803F-6F7684B61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descr="Orange and white weathered stripes">
            <a:extLst>
              <a:ext uri="{FF2B5EF4-FFF2-40B4-BE49-F238E27FC236}">
                <a16:creationId xmlns:a16="http://schemas.microsoft.com/office/drawing/2014/main" id="{FFFAA6D4-9D4F-4859-FAC8-D0DC865976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864" y="549271"/>
            <a:ext cx="11088686" cy="5757924"/>
          </a:xfrm>
          <a:prstGeom prst="rect">
            <a:avLst/>
          </a:prstGeom>
        </p:spPr>
      </p:pic>
      <p:sp>
        <p:nvSpPr>
          <p:cNvPr id="2" name="Title 1">
            <a:extLst>
              <a:ext uri="{FF2B5EF4-FFF2-40B4-BE49-F238E27FC236}">
                <a16:creationId xmlns:a16="http://schemas.microsoft.com/office/drawing/2014/main" id="{C54C8CA5-C31A-F310-AF02-3361B91F9BC7}"/>
              </a:ext>
            </a:extLst>
          </p:cNvPr>
          <p:cNvSpPr>
            <a:spLocks noGrp="1"/>
          </p:cNvSpPr>
          <p:nvPr>
            <p:ph type="ctrTitle"/>
          </p:nvPr>
        </p:nvSpPr>
        <p:spPr>
          <a:xfrm>
            <a:off x="651353" y="1112841"/>
            <a:ext cx="10988197" cy="350199"/>
          </a:xfrm>
        </p:spPr>
        <p:txBody>
          <a:bodyPr wrap="square" anchor="b">
            <a:normAutofit fontScale="90000"/>
          </a:bodyPr>
          <a:lstStyle/>
          <a:p>
            <a:pPr algn="l"/>
            <a:r>
              <a:rPr lang="en-US" sz="4200" dirty="0"/>
              <a:t>	</a:t>
            </a:r>
            <a:r>
              <a:rPr lang="en-US" dirty="0">
                <a:ln w="0"/>
                <a:effectLst>
                  <a:outerShdw blurRad="38100" dist="19050" dir="2700000" algn="tl" rotWithShape="0">
                    <a:schemeClr val="dk1">
                      <a:alpha val="40000"/>
                    </a:schemeClr>
                  </a:outerShdw>
                </a:effectLst>
              </a:rPr>
              <a:t>New Updated Troop Handbook </a:t>
            </a:r>
            <a:endParaRPr lang="en-US" dirty="0"/>
          </a:p>
        </p:txBody>
      </p:sp>
      <p:sp>
        <p:nvSpPr>
          <p:cNvPr id="3" name="Subtitle 2">
            <a:extLst>
              <a:ext uri="{FF2B5EF4-FFF2-40B4-BE49-F238E27FC236}">
                <a16:creationId xmlns:a16="http://schemas.microsoft.com/office/drawing/2014/main" id="{9CEE7E3B-4BED-27FF-662D-AB3AF00751A0}"/>
              </a:ext>
            </a:extLst>
          </p:cNvPr>
          <p:cNvSpPr>
            <a:spLocks noGrp="1"/>
          </p:cNvSpPr>
          <p:nvPr>
            <p:ph type="subTitle" idx="1"/>
          </p:nvPr>
        </p:nvSpPr>
        <p:spPr>
          <a:xfrm>
            <a:off x="2743200" y="2414016"/>
            <a:ext cx="5766816" cy="3893180"/>
          </a:xfrm>
        </p:spPr>
        <p:txBody>
          <a:bodyPr wrap="square" anchor="t">
            <a:normAutofit/>
          </a:bodyPr>
          <a:lstStyle/>
          <a:p>
            <a:r>
              <a:rPr lang="en-US" sz="4000" dirty="0">
                <a:solidFill>
                  <a:schemeClr val="tx1">
                    <a:alpha val="60000"/>
                  </a:schemeClr>
                </a:solidFill>
                <a:hlinkClick r:id="rId3">
                  <a:extLst>
                    <a:ext uri="{A12FA001-AC4F-418D-AE19-62706E023703}">
                      <ahyp:hlinkClr xmlns:ahyp="http://schemas.microsoft.com/office/drawing/2018/hyperlinkcolor" val="tx"/>
                    </a:ext>
                  </a:extLst>
                </a:hlinkClick>
              </a:rPr>
              <a:t>https://troop570.org/</a:t>
            </a:r>
            <a:endParaRPr lang="en-US" sz="4000" dirty="0">
              <a:solidFill>
                <a:schemeClr val="tx1">
                  <a:alpha val="60000"/>
                </a:schemeClr>
              </a:solidFill>
            </a:endParaRPr>
          </a:p>
          <a:p>
            <a:endParaRPr lang="en-US" sz="4000" dirty="0">
              <a:solidFill>
                <a:schemeClr val="tx1">
                  <a:alpha val="60000"/>
                </a:schemeClr>
              </a:solidFill>
            </a:endParaRPr>
          </a:p>
          <a:p>
            <a:r>
              <a:rPr lang="en-US" sz="4000" dirty="0">
                <a:solidFill>
                  <a:schemeClr val="tx1">
                    <a:alpha val="60000"/>
                  </a:schemeClr>
                </a:solidFill>
              </a:rPr>
              <a:t>Click on Other Resources</a:t>
            </a:r>
          </a:p>
        </p:txBody>
      </p:sp>
    </p:spTree>
    <p:extLst>
      <p:ext uri="{BB962C8B-B14F-4D97-AF65-F5344CB8AC3E}">
        <p14:creationId xmlns:p14="http://schemas.microsoft.com/office/powerpoint/2010/main" val="52173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1E4B5-6FFD-B807-E884-BB9E765B57BF}"/>
              </a:ext>
            </a:extLst>
          </p:cNvPr>
          <p:cNvSpPr txBox="1"/>
          <p:nvPr/>
        </p:nvSpPr>
        <p:spPr>
          <a:xfrm>
            <a:off x="203201" y="438026"/>
            <a:ext cx="7762132" cy="6304018"/>
          </a:xfrm>
          <a:prstGeom prst="rect">
            <a:avLst/>
          </a:prstGeom>
        </p:spPr>
        <p:txBody>
          <a:bodyPr vert="horz" lIns="91440" tIns="45720" rIns="91440" bIns="45720" rtlCol="0" anchor="t">
            <a:normAutofit fontScale="25000" lnSpcReduction="20000"/>
          </a:bodyPr>
          <a:lstStyle/>
          <a:p>
            <a:pPr indent="-228600">
              <a:lnSpc>
                <a:spcPct val="90000"/>
              </a:lnSpc>
              <a:spcAft>
                <a:spcPts val="600"/>
              </a:spcAft>
              <a:buFont typeface="Arial" panose="020B0604020202020204" pitchFamily="34" charset="0"/>
              <a:buChar char="•"/>
            </a:pPr>
            <a:r>
              <a:rPr lang="en-US" sz="700" dirty="0"/>
              <a:t>			</a:t>
            </a:r>
            <a:r>
              <a:rPr lang="en-US" dirty="0"/>
              <a:t>		</a:t>
            </a:r>
          </a:p>
          <a:p>
            <a:pPr>
              <a:lnSpc>
                <a:spcPct val="90000"/>
              </a:lnSpc>
              <a:spcAft>
                <a:spcPts val="600"/>
              </a:spcAft>
            </a:pPr>
            <a:r>
              <a:rPr lang="en-US" dirty="0"/>
              <a:t>			</a:t>
            </a:r>
            <a:endParaRPr lang="en-US" sz="2400" dirty="0">
              <a:solidFill>
                <a:schemeClr val="tx2">
                  <a:lumMod val="75000"/>
                  <a:lumOff val="25000"/>
                </a:schemeClr>
              </a:solidFill>
            </a:endParaRPr>
          </a:p>
          <a:p>
            <a:pPr>
              <a:lnSpc>
                <a:spcPct val="90000"/>
              </a:lnSpc>
              <a:spcAft>
                <a:spcPts val="600"/>
              </a:spcAft>
            </a:pPr>
            <a:r>
              <a:rPr lang="en-US" sz="800" b="1" i="0" dirty="0">
                <a:ln w="22225">
                  <a:solidFill>
                    <a:schemeClr val="accent2"/>
                  </a:solidFill>
                  <a:prstDash val="solid"/>
                </a:ln>
                <a:solidFill>
                  <a:schemeClr val="tx2">
                    <a:lumMod val="75000"/>
                    <a:lumOff val="25000"/>
                  </a:schemeClr>
                </a:solidFill>
                <a:effectLst/>
              </a:rPr>
              <a:t>		</a:t>
            </a:r>
            <a:r>
              <a:rPr lang="en-US" sz="24000" dirty="0">
                <a:ln w="0"/>
                <a:solidFill>
                  <a:schemeClr val="accent1"/>
                </a:solidFill>
                <a:effectLst>
                  <a:outerShdw blurRad="38100" dist="25400" dir="5400000" algn="ctr" rotWithShape="0">
                    <a:srgbClr val="6E747A">
                      <a:alpha val="43000"/>
                    </a:srgbClr>
                  </a:outerShdw>
                </a:effectLst>
              </a:rPr>
              <a:t>Registration</a:t>
            </a:r>
          </a:p>
          <a:p>
            <a:pPr>
              <a:lnSpc>
                <a:spcPct val="90000"/>
              </a:lnSpc>
              <a:spcAft>
                <a:spcPts val="600"/>
              </a:spcAft>
            </a:pPr>
            <a:endParaRPr lang="en-US" sz="6200" b="0" i="0" dirty="0">
              <a:effectLst/>
            </a:endParaRPr>
          </a:p>
          <a:p>
            <a:pPr indent="-228600">
              <a:lnSpc>
                <a:spcPct val="90000"/>
              </a:lnSpc>
              <a:spcAft>
                <a:spcPts val="600"/>
              </a:spcAft>
              <a:buFont typeface="Arial" panose="020B0604020202020204" pitchFamily="34" charset="0"/>
              <a:buChar char="•"/>
            </a:pPr>
            <a:endParaRPr lang="en-US" sz="6200" dirty="0"/>
          </a:p>
          <a:p>
            <a:pPr indent="-228600">
              <a:lnSpc>
                <a:spcPct val="90000"/>
              </a:lnSpc>
              <a:spcAft>
                <a:spcPts val="600"/>
              </a:spcAft>
              <a:buFont typeface="Arial" panose="020B0604020202020204" pitchFamily="34" charset="0"/>
              <a:buChar char="•"/>
            </a:pPr>
            <a:r>
              <a:rPr lang="en-US" sz="8000" b="1" dirty="0"/>
              <a:t>YPT:</a:t>
            </a:r>
            <a:r>
              <a:rPr lang="en-US" sz="8000" dirty="0"/>
              <a:t> </a:t>
            </a:r>
            <a:r>
              <a:rPr lang="en-US" sz="8000" b="0" i="0" dirty="0">
                <a:effectLst/>
              </a:rPr>
              <a:t> </a:t>
            </a:r>
            <a:r>
              <a:rPr lang="en-US" sz="8000" dirty="0"/>
              <a:t> </a:t>
            </a:r>
            <a:r>
              <a:rPr lang="en-US" sz="8000" b="0" i="0" dirty="0">
                <a:effectLst/>
              </a:rPr>
              <a:t>Successfully completed Youth Protection Training at My.Scouting.org by creating a </a:t>
            </a:r>
            <a:r>
              <a:rPr lang="en-US" sz="8000" dirty="0"/>
              <a:t>login</a:t>
            </a:r>
            <a:r>
              <a:rPr lang="en-US" sz="8000" b="0" i="0" dirty="0">
                <a:effectLst/>
              </a:rPr>
              <a:t>.</a:t>
            </a:r>
            <a:r>
              <a:rPr lang="en-US" sz="8000" dirty="0"/>
              <a:t>  </a:t>
            </a:r>
          </a:p>
          <a:p>
            <a:pPr indent="-228600">
              <a:lnSpc>
                <a:spcPct val="90000"/>
              </a:lnSpc>
              <a:spcAft>
                <a:spcPts val="600"/>
              </a:spcAft>
              <a:buFont typeface="Arial" panose="020B0604020202020204" pitchFamily="34" charset="0"/>
              <a:buChar char="•"/>
            </a:pPr>
            <a:endParaRPr lang="en-US" sz="6200" b="0" i="0" dirty="0">
              <a:effectLst/>
            </a:endParaRPr>
          </a:p>
          <a:p>
            <a:pPr indent="-228600">
              <a:lnSpc>
                <a:spcPct val="90000"/>
              </a:lnSpc>
              <a:spcAft>
                <a:spcPts val="600"/>
              </a:spcAft>
              <a:buFont typeface="Arial" panose="020B0604020202020204" pitchFamily="34" charset="0"/>
              <a:buChar char="•"/>
            </a:pPr>
            <a:endParaRPr lang="en-US" sz="6200" b="0" i="0" dirty="0">
              <a:effectLst/>
            </a:endParaRPr>
          </a:p>
          <a:p>
            <a:pPr indent="-228600">
              <a:lnSpc>
                <a:spcPct val="90000"/>
              </a:lnSpc>
              <a:spcAft>
                <a:spcPts val="600"/>
              </a:spcAft>
              <a:buFont typeface="Arial" panose="020B0604020202020204" pitchFamily="34" charset="0"/>
              <a:buChar char="•"/>
            </a:pPr>
            <a:r>
              <a:rPr lang="en-US" sz="8000" b="1" dirty="0"/>
              <a:t>Apply:</a:t>
            </a:r>
            <a:r>
              <a:rPr lang="en-US" sz="8000" dirty="0"/>
              <a:t> Submit</a:t>
            </a:r>
            <a:r>
              <a:rPr lang="en-US" sz="8000" b="0" i="0" dirty="0">
                <a:effectLst/>
              </a:rPr>
              <a:t> an online application as a Committee Member using the same </a:t>
            </a:r>
            <a:r>
              <a:rPr lang="en-US" sz="8000" dirty="0"/>
              <a:t>login</a:t>
            </a:r>
            <a:r>
              <a:rPr lang="en-US" sz="8000" b="0" i="0" dirty="0">
                <a:effectLst/>
              </a:rPr>
              <a:t> information at </a:t>
            </a:r>
            <a:r>
              <a:rPr lang="en-US" sz="8000" b="0" i="0" u="none" strike="noStrike" dirty="0">
                <a:effectLst/>
                <a:hlinkClick r:id="rId3">
                  <a:extLst>
                    <a:ext uri="{A12FA001-AC4F-418D-AE19-62706E023703}">
                      <ahyp:hlinkClr xmlns:ahyp="http://schemas.microsoft.com/office/drawing/2018/hyperlinkcolor" val="tx"/>
                    </a:ext>
                  </a:extLst>
                </a:hlinkClick>
              </a:rPr>
              <a:t>https://www.scouting.org/programs/scouts-bsa/</a:t>
            </a:r>
            <a:r>
              <a:rPr lang="en-US" sz="8000" b="0" i="0" dirty="0">
                <a:effectLst/>
              </a:rPr>
              <a:t> and pay the necessary fees.</a:t>
            </a:r>
            <a:endParaRPr lang="en-US" sz="8000" dirty="0"/>
          </a:p>
          <a:p>
            <a:pPr lvl="1" indent="-228600">
              <a:lnSpc>
                <a:spcPct val="90000"/>
              </a:lnSpc>
              <a:spcAft>
                <a:spcPts val="600"/>
              </a:spcAft>
              <a:buFont typeface="Wingdings" panose="020B0604020202020204" pitchFamily="34" charset="0"/>
              <a:buChar char="Ø"/>
            </a:pPr>
            <a:r>
              <a:rPr lang="en-US" sz="8000" dirty="0"/>
              <a:t>Registration includes a background check.</a:t>
            </a:r>
            <a:endParaRPr lang="en-US" dirty="0"/>
          </a:p>
          <a:p>
            <a:pPr indent="-228600">
              <a:lnSpc>
                <a:spcPct val="90000"/>
              </a:lnSpc>
              <a:spcAft>
                <a:spcPts val="600"/>
              </a:spcAft>
              <a:buFont typeface="Arial" panose="020B0604020202020204" pitchFamily="34" charset="0"/>
              <a:buChar char="•"/>
            </a:pPr>
            <a:endParaRPr lang="en-US" sz="6200" b="0" i="0" dirty="0">
              <a:effectLst/>
            </a:endParaRPr>
          </a:p>
          <a:p>
            <a:pPr indent="-228600">
              <a:lnSpc>
                <a:spcPct val="90000"/>
              </a:lnSpc>
              <a:spcAft>
                <a:spcPts val="600"/>
              </a:spcAft>
              <a:buFont typeface="Arial" panose="020B0604020202020204" pitchFamily="34" charset="0"/>
              <a:buChar char="•"/>
            </a:pPr>
            <a:endParaRPr lang="en-US" sz="6200" dirty="0"/>
          </a:p>
          <a:p>
            <a:pPr indent="-228600">
              <a:lnSpc>
                <a:spcPct val="90000"/>
              </a:lnSpc>
              <a:spcAft>
                <a:spcPts val="600"/>
              </a:spcAft>
              <a:buFont typeface="Arial" panose="020B0604020202020204" pitchFamily="34" charset="0"/>
              <a:buChar char="•"/>
            </a:pPr>
            <a:r>
              <a:rPr lang="en-US" sz="8000" b="1" dirty="0"/>
              <a:t>Notify: </a:t>
            </a:r>
            <a:r>
              <a:rPr lang="en-US" sz="8000" b="1" i="0" dirty="0">
                <a:effectLst/>
              </a:rPr>
              <a:t> </a:t>
            </a:r>
            <a:r>
              <a:rPr lang="en-US" sz="8000" b="0" i="0" dirty="0">
                <a:effectLst/>
              </a:rPr>
              <a:t>To inform us that you have an application awaiting approval,</a:t>
            </a:r>
            <a:r>
              <a:rPr lang="en-US" sz="8000" dirty="0"/>
              <a:t> </a:t>
            </a:r>
            <a:r>
              <a:rPr lang="en-US" sz="8000" b="0" i="0" dirty="0">
                <a:effectLst/>
              </a:rPr>
              <a:t>send an email to Leah Meigs at </a:t>
            </a:r>
            <a:r>
              <a:rPr lang="en-US" sz="8000" b="0" i="0" u="none" strike="noStrike" dirty="0">
                <a:effectLst/>
                <a:hlinkClick r:id="rId4">
                  <a:extLst>
                    <a:ext uri="{A12FA001-AC4F-418D-AE19-62706E023703}">
                      <ahyp:hlinkClr xmlns:ahyp="http://schemas.microsoft.com/office/drawing/2018/hyperlinkcolor" val="tx"/>
                    </a:ext>
                  </a:extLst>
                </a:hlinkClick>
              </a:rPr>
              <a:t>Leahjohn1031@gmail.com</a:t>
            </a:r>
            <a:r>
              <a:rPr lang="en-US" sz="8000" b="0" i="0" dirty="0">
                <a:effectLst/>
              </a:rPr>
              <a:t>.</a:t>
            </a:r>
          </a:p>
          <a:p>
            <a:pPr>
              <a:lnSpc>
                <a:spcPct val="90000"/>
              </a:lnSpc>
              <a:spcAft>
                <a:spcPts val="600"/>
              </a:spcAft>
            </a:pPr>
            <a:endParaRPr lang="en-US" sz="6200" dirty="0"/>
          </a:p>
          <a:p>
            <a:pPr>
              <a:lnSpc>
                <a:spcPct val="90000"/>
              </a:lnSpc>
              <a:spcAft>
                <a:spcPts val="600"/>
              </a:spcAft>
            </a:pPr>
            <a:endParaRPr lang="en-US" sz="6200" dirty="0"/>
          </a:p>
          <a:p>
            <a:pPr>
              <a:lnSpc>
                <a:spcPct val="90000"/>
              </a:lnSpc>
              <a:spcAft>
                <a:spcPts val="600"/>
              </a:spcAft>
            </a:pPr>
            <a:r>
              <a:rPr lang="en-US" sz="8000" dirty="0"/>
              <a:t>If you plan to attend an upcoming overnight outing, please allow </a:t>
            </a:r>
            <a:r>
              <a:rPr lang="en-US" sz="8000" b="1" dirty="0">
                <a:solidFill>
                  <a:srgbClr val="FF0000"/>
                </a:solidFill>
              </a:rPr>
              <a:t>TWO WEEKS </a:t>
            </a:r>
            <a:r>
              <a:rPr lang="en-US" sz="8000" dirty="0"/>
              <a:t>for the registration process. </a:t>
            </a:r>
            <a:endParaRPr lang="en-US" sz="8000" b="0" i="0" dirty="0">
              <a:effectLst/>
            </a:endParaRPr>
          </a:p>
          <a:p>
            <a:pPr>
              <a:lnSpc>
                <a:spcPct val="90000"/>
              </a:lnSpc>
              <a:spcAft>
                <a:spcPts val="600"/>
              </a:spcAft>
            </a:pPr>
            <a:endParaRPr lang="en-US" sz="6200" dirty="0"/>
          </a:p>
          <a:p>
            <a:pPr algn="ctr">
              <a:lnSpc>
                <a:spcPct val="90000"/>
              </a:lnSpc>
              <a:spcAft>
                <a:spcPts val="600"/>
              </a:spcAft>
            </a:pPr>
            <a:endParaRPr lang="en-US" sz="6200" dirty="0"/>
          </a:p>
          <a:p>
            <a:pPr indent="-228600" algn="ctr">
              <a:lnSpc>
                <a:spcPct val="90000"/>
              </a:lnSpc>
              <a:spcAft>
                <a:spcPts val="600"/>
              </a:spcAft>
              <a:buFont typeface="Arial" panose="020B0604020202020204" pitchFamily="34" charset="0"/>
              <a:buChar char="•"/>
            </a:pPr>
            <a:endParaRPr lang="en-US" sz="6200" dirty="0"/>
          </a:p>
          <a:p>
            <a:pPr>
              <a:lnSpc>
                <a:spcPct val="90000"/>
              </a:lnSpc>
              <a:spcAft>
                <a:spcPts val="600"/>
              </a:spcAft>
            </a:pPr>
            <a:endParaRPr lang="en-US" sz="6200" dirty="0">
              <a:latin typeface="Arial"/>
              <a:cs typeface="Arial"/>
            </a:endParaRPr>
          </a:p>
          <a:p>
            <a:pPr>
              <a:lnSpc>
                <a:spcPct val="90000"/>
              </a:lnSpc>
              <a:spcAft>
                <a:spcPts val="600"/>
              </a:spcAft>
            </a:pPr>
            <a:r>
              <a:rPr lang="en-US" sz="6200" dirty="0">
                <a:latin typeface="Arial"/>
                <a:cs typeface="Arial"/>
              </a:rPr>
              <a:t> </a:t>
            </a:r>
            <a:endParaRPr lang="en-US" sz="6200" dirty="0">
              <a:latin typeface="Aptos" panose="02110004020202020204"/>
              <a:cs typeface="Arial"/>
            </a:endParaRPr>
          </a:p>
          <a:p>
            <a:pPr indent="-228600">
              <a:lnSpc>
                <a:spcPct val="90000"/>
              </a:lnSpc>
              <a:spcAft>
                <a:spcPts val="600"/>
              </a:spcAft>
              <a:buFont typeface="Arial" panose="020B0604020202020204" pitchFamily="34" charset="0"/>
              <a:buChar char="•"/>
            </a:pPr>
            <a:endParaRPr lang="en-US" sz="6200" dirty="0"/>
          </a:p>
          <a:p>
            <a:pPr indent="-228600">
              <a:lnSpc>
                <a:spcPct val="90000"/>
              </a:lnSpc>
              <a:spcAft>
                <a:spcPts val="600"/>
              </a:spcAft>
              <a:buFont typeface="Arial" panose="020B0604020202020204" pitchFamily="34" charset="0"/>
              <a:buChar char="•"/>
            </a:pPr>
            <a:endParaRPr lang="en-US" sz="6200" b="0" i="0" dirty="0">
              <a:effectLst/>
            </a:endParaRP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700" b="0" i="0" dirty="0">
              <a:effectLst/>
            </a:endParaRPr>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b="0" i="0" dirty="0">
              <a:effectLst/>
            </a:endParaRPr>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b="0" i="0" dirty="0">
              <a:effectLst/>
            </a:endParaRPr>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b="0" i="0" dirty="0">
              <a:effectLst/>
            </a:endParaRPr>
          </a:p>
          <a:p>
            <a:pPr indent="-228600">
              <a:lnSpc>
                <a:spcPct val="90000"/>
              </a:lnSpc>
              <a:spcAft>
                <a:spcPts val="600"/>
              </a:spcAft>
              <a:buFont typeface="Arial" panose="020B0604020202020204" pitchFamily="34" charset="0"/>
              <a:buChar char="•"/>
            </a:pPr>
            <a:endParaRPr lang="en-US" sz="700" dirty="0"/>
          </a:p>
        </p:txBody>
      </p:sp>
      <p:pic>
        <p:nvPicPr>
          <p:cNvPr id="5" name="Picture 4" descr="Person wearing climbing gear standing on top of mountain">
            <a:extLst>
              <a:ext uri="{FF2B5EF4-FFF2-40B4-BE49-F238E27FC236}">
                <a16:creationId xmlns:a16="http://schemas.microsoft.com/office/drawing/2014/main" id="{5907BDA9-5323-411B-85A1-E2697574E1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7965332" y="1629473"/>
            <a:ext cx="4106693" cy="4284944"/>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298407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FE1EC-02E8-51D7-442A-78CA7CEC3209}"/>
              </a:ext>
            </a:extLst>
          </p:cNvPr>
          <p:cNvSpPr>
            <a:spLocks noGrp="1"/>
          </p:cNvSpPr>
          <p:nvPr>
            <p:ph type="ctrTitle"/>
          </p:nvPr>
        </p:nvSpPr>
        <p:spPr>
          <a:xfrm>
            <a:off x="50160" y="100668"/>
            <a:ext cx="5577273" cy="4857225"/>
          </a:xfrm>
        </p:spPr>
        <p:txBody>
          <a:bodyPr anchor="b">
            <a:normAutofit fontScale="90000"/>
          </a:bodyPr>
          <a:lstStyle/>
          <a:p>
            <a:pPr marL="457200" indent="-457200">
              <a:buFont typeface="Wingdings" panose="05000000000000000000" pitchFamily="2" charset="2"/>
              <a:buChar char="§"/>
            </a:pPr>
            <a:br>
              <a:rPr lang="en-US" sz="2800" b="1" dirty="0">
                <a:ln w="0"/>
                <a:solidFill>
                  <a:schemeClr val="accent2"/>
                </a:solidFill>
                <a:effectLst>
                  <a:outerShdw blurRad="38100" dist="19050" dir="2700000" algn="tl" rotWithShape="0">
                    <a:schemeClr val="dk1">
                      <a:alpha val="40000"/>
                    </a:schemeClr>
                  </a:outerShdw>
                </a:effectLst>
              </a:rPr>
            </a:br>
            <a:br>
              <a:rPr lang="en-US" sz="2800" b="1" dirty="0">
                <a:ln w="0"/>
                <a:solidFill>
                  <a:schemeClr val="accent2"/>
                </a:solidFill>
                <a:effectLst>
                  <a:outerShdw blurRad="38100" dist="19050" dir="2700000" algn="tl" rotWithShape="0">
                    <a:schemeClr val="dk1">
                      <a:alpha val="40000"/>
                    </a:schemeClr>
                  </a:outerShdw>
                </a:effectLst>
              </a:rPr>
            </a:br>
            <a:br>
              <a:rPr lang="en-US" sz="2800" b="1" dirty="0">
                <a:ln w="0"/>
                <a:solidFill>
                  <a:schemeClr val="accent2"/>
                </a:solidFill>
                <a:effectLst>
                  <a:outerShdw blurRad="38100" dist="19050" dir="2700000" algn="tl" rotWithShape="0">
                    <a:schemeClr val="dk1">
                      <a:alpha val="40000"/>
                    </a:schemeClr>
                  </a:outerShdw>
                </a:effectLst>
              </a:rPr>
            </a:br>
            <a:r>
              <a:rPr lang="en-US" sz="3100" b="1" dirty="0">
                <a:ln w="0"/>
                <a:solidFill>
                  <a:schemeClr val="accent2"/>
                </a:solidFill>
                <a:effectLst>
                  <a:outerShdw blurRad="38100" dist="19050" dir="2700000" algn="tl" rotWithShape="0">
                    <a:schemeClr val="dk1">
                      <a:alpha val="40000"/>
                    </a:schemeClr>
                  </a:outerShdw>
                </a:effectLst>
              </a:rPr>
              <a:t>Chartered Organization</a:t>
            </a:r>
            <a:br>
              <a:rPr lang="en-US" sz="3100" b="1" dirty="0">
                <a:ln w="0"/>
                <a:solidFill>
                  <a:schemeClr val="accent2"/>
                </a:solidFill>
                <a:effectLst>
                  <a:outerShdw blurRad="38100" dist="19050" dir="2700000" algn="tl" rotWithShape="0">
                    <a:schemeClr val="dk1">
                      <a:alpha val="40000"/>
                    </a:schemeClr>
                  </a:outerShdw>
                </a:effectLst>
              </a:rPr>
            </a:br>
            <a:br>
              <a:rPr lang="en-US" sz="3100" b="1" dirty="0">
                <a:ln w="0"/>
                <a:solidFill>
                  <a:schemeClr val="accent2"/>
                </a:solidFill>
                <a:effectLst>
                  <a:outerShdw blurRad="38100" dist="19050" dir="2700000" algn="tl" rotWithShape="0">
                    <a:schemeClr val="dk1">
                      <a:alpha val="40000"/>
                    </a:schemeClr>
                  </a:outerShdw>
                </a:effectLst>
              </a:rPr>
            </a:br>
            <a:r>
              <a:rPr lang="en-US" sz="3100" b="1" dirty="0">
                <a:ln w="0"/>
                <a:solidFill>
                  <a:schemeClr val="accent2"/>
                </a:solidFill>
                <a:effectLst>
                  <a:outerShdw blurRad="38100" dist="19050" dir="2700000" algn="tl" rotWithShape="0">
                    <a:schemeClr val="dk1">
                      <a:alpha val="40000"/>
                    </a:schemeClr>
                  </a:outerShdw>
                </a:effectLst>
              </a:rPr>
              <a:t> Representative </a:t>
            </a:r>
            <a:br>
              <a:rPr lang="en-US" sz="3100" b="1" dirty="0">
                <a:ln w="0"/>
                <a:solidFill>
                  <a:schemeClr val="accent2"/>
                </a:solidFill>
                <a:effectLst>
                  <a:outerShdw blurRad="38100" dist="19050" dir="2700000" algn="tl" rotWithShape="0">
                    <a:schemeClr val="dk1">
                      <a:alpha val="40000"/>
                    </a:schemeClr>
                  </a:outerShdw>
                </a:effectLst>
              </a:rPr>
            </a:br>
            <a:br>
              <a:rPr lang="en-US" sz="3100" b="1" dirty="0">
                <a:ln w="0"/>
                <a:solidFill>
                  <a:schemeClr val="accent2"/>
                </a:solidFill>
                <a:effectLst>
                  <a:outerShdw blurRad="38100" dist="19050" dir="2700000" algn="tl" rotWithShape="0">
                    <a:schemeClr val="dk1">
                      <a:alpha val="40000"/>
                    </a:schemeClr>
                  </a:outerShdw>
                </a:effectLst>
              </a:rPr>
            </a:br>
            <a:r>
              <a:rPr lang="en-US" sz="3100" b="1" dirty="0">
                <a:ln w="0"/>
                <a:solidFill>
                  <a:schemeClr val="accent2"/>
                </a:solidFill>
                <a:effectLst>
                  <a:outerShdw blurRad="38100" dist="19050" dir="2700000" algn="tl" rotWithShape="0">
                    <a:schemeClr val="dk1">
                      <a:alpha val="40000"/>
                    </a:schemeClr>
                  </a:outerShdw>
                </a:effectLst>
              </a:rPr>
              <a:t>Updates</a:t>
            </a:r>
            <a:br>
              <a:rPr lang="en-US" sz="3100" b="1" dirty="0">
                <a:ln w="0"/>
                <a:solidFill>
                  <a:schemeClr val="accent2"/>
                </a:solidFill>
                <a:effectLst>
                  <a:outerShdw blurRad="38100" dist="19050" dir="2700000" algn="tl" rotWithShape="0">
                    <a:schemeClr val="dk1">
                      <a:alpha val="40000"/>
                    </a:schemeClr>
                  </a:outerShdw>
                </a:effectLst>
              </a:rPr>
            </a:br>
            <a:br>
              <a:rPr lang="en-US" sz="3100" b="1" dirty="0">
                <a:ln w="0"/>
                <a:solidFill>
                  <a:schemeClr val="accent2"/>
                </a:solidFill>
                <a:effectLst>
                  <a:outerShdw blurRad="38100" dist="19050" dir="2700000" algn="tl" rotWithShape="0">
                    <a:schemeClr val="dk1">
                      <a:alpha val="40000"/>
                    </a:schemeClr>
                  </a:outerShdw>
                </a:effectLst>
              </a:rPr>
            </a:br>
            <a:r>
              <a:rPr lang="en-US" sz="3100" dirty="0">
                <a:ln w="0"/>
                <a:solidFill>
                  <a:schemeClr val="accent5">
                    <a:lumMod val="50000"/>
                  </a:schemeClr>
                </a:solidFill>
                <a:effectLst>
                  <a:outerShdw blurRad="38100" dist="19050" dir="2700000" algn="tl" rotWithShape="0">
                    <a:schemeClr val="dk1">
                      <a:alpha val="40000"/>
                    </a:schemeClr>
                  </a:outerShdw>
                </a:effectLst>
              </a:rPr>
              <a:t>Scout Sunday  February 18</a:t>
            </a:r>
            <a:r>
              <a:rPr lang="en-US" sz="3100" baseline="30000" dirty="0">
                <a:ln w="0"/>
                <a:solidFill>
                  <a:schemeClr val="accent5">
                    <a:lumMod val="50000"/>
                  </a:schemeClr>
                </a:solidFill>
                <a:effectLst>
                  <a:outerShdw blurRad="38100" dist="19050" dir="2700000" algn="tl" rotWithShape="0">
                    <a:schemeClr val="dk1">
                      <a:alpha val="40000"/>
                    </a:schemeClr>
                  </a:outerShdw>
                </a:effectLst>
              </a:rPr>
              <a:t>th</a:t>
            </a:r>
            <a:br>
              <a:rPr lang="en-US" sz="3100" baseline="30000" dirty="0">
                <a:ln w="0"/>
                <a:solidFill>
                  <a:schemeClr val="accent5">
                    <a:lumMod val="50000"/>
                  </a:schemeClr>
                </a:solidFill>
                <a:effectLst>
                  <a:outerShdw blurRad="38100" dist="19050" dir="2700000" algn="tl" rotWithShape="0">
                    <a:schemeClr val="dk1">
                      <a:alpha val="40000"/>
                    </a:schemeClr>
                  </a:outerShdw>
                </a:effectLst>
              </a:rPr>
            </a:br>
            <a:br>
              <a:rPr lang="en-US" sz="3100" dirty="0">
                <a:ln w="0"/>
                <a:solidFill>
                  <a:schemeClr val="accent5">
                    <a:lumMod val="50000"/>
                  </a:schemeClr>
                </a:solidFill>
                <a:effectLst>
                  <a:outerShdw blurRad="38100" dist="19050" dir="2700000" algn="tl" rotWithShape="0">
                    <a:schemeClr val="dk1">
                      <a:alpha val="40000"/>
                    </a:schemeClr>
                  </a:outerShdw>
                </a:effectLst>
              </a:rPr>
            </a:br>
            <a:r>
              <a:rPr lang="en-US" sz="3100" dirty="0">
                <a:ln w="0"/>
                <a:solidFill>
                  <a:schemeClr val="accent5">
                    <a:lumMod val="50000"/>
                  </a:schemeClr>
                </a:solidFill>
                <a:effectLst>
                  <a:outerShdw blurRad="38100" dist="19050" dir="2700000" algn="tl" rotWithShape="0">
                    <a:schemeClr val="dk1">
                      <a:alpha val="40000"/>
                    </a:schemeClr>
                  </a:outerShdw>
                </a:effectLst>
              </a:rPr>
              <a:t>HSLC Service Project March 16th</a:t>
            </a:r>
            <a:br>
              <a:rPr lang="en-US" sz="3100" dirty="0">
                <a:ln w="0"/>
                <a:solidFill>
                  <a:schemeClr val="accent5">
                    <a:lumMod val="50000"/>
                  </a:schemeClr>
                </a:solidFill>
                <a:effectLst>
                  <a:outerShdw blurRad="38100" dist="19050" dir="2700000" algn="tl" rotWithShape="0">
                    <a:schemeClr val="dk1">
                      <a:alpha val="40000"/>
                    </a:schemeClr>
                  </a:outerShdw>
                </a:effectLst>
              </a:rPr>
            </a:br>
            <a:br>
              <a:rPr lang="en-US" sz="4000" dirty="0">
                <a:ln w="0"/>
                <a:effectLst>
                  <a:outerShdw blurRad="38100" dist="19050" dir="2700000" algn="tl" rotWithShape="0">
                    <a:schemeClr val="dk1">
                      <a:alpha val="40000"/>
                    </a:schemeClr>
                  </a:outerShdw>
                </a:effectLst>
              </a:rPr>
            </a:br>
            <a:endParaRPr lang="en-US" sz="4000" dirty="0">
              <a:ln w="0"/>
              <a:effectLst>
                <a:outerShdw blurRad="38100" dist="19050" dir="2700000" algn="tl" rotWithShape="0">
                  <a:prstClr val="black">
                    <a:alpha val="40000"/>
                  </a:prstClr>
                </a:outerShdw>
              </a:effectLst>
              <a:cs typeface="Calibri Light" panose="020F0302020204030204"/>
            </a:endParaRPr>
          </a:p>
        </p:txBody>
      </p:sp>
      <p:sp>
        <p:nvSpPr>
          <p:cNvPr id="3" name="Subtitle 2">
            <a:extLst>
              <a:ext uri="{FF2B5EF4-FFF2-40B4-BE49-F238E27FC236}">
                <a16:creationId xmlns:a16="http://schemas.microsoft.com/office/drawing/2014/main" id="{266D3BF8-F7CD-681A-4BC4-10D427E1A609}"/>
              </a:ext>
            </a:extLst>
          </p:cNvPr>
          <p:cNvSpPr>
            <a:spLocks noGrp="1"/>
          </p:cNvSpPr>
          <p:nvPr>
            <p:ph type="subTitle" idx="1"/>
          </p:nvPr>
        </p:nvSpPr>
        <p:spPr>
          <a:xfrm>
            <a:off x="0" y="4427555"/>
            <a:ext cx="5409719" cy="1246735"/>
          </a:xfrm>
        </p:spPr>
        <p:txBody>
          <a:bodyPr>
            <a:normAutofit fontScale="92500" lnSpcReduction="10000"/>
          </a:bodyPr>
          <a:lstStyle/>
          <a:p>
            <a:pPr algn="l"/>
            <a:endParaRPr lang="en-US" sz="2200"/>
          </a:p>
          <a:p>
            <a:pPr algn="l"/>
            <a:endParaRPr lang="en-US" sz="2200"/>
          </a:p>
          <a:p>
            <a:pPr algn="l"/>
            <a:r>
              <a:rPr lang="en-US" sz="2200"/>
              <a:t>		</a:t>
            </a:r>
            <a:r>
              <a:rPr lang="en-US" sz="3600">
                <a:solidFill>
                  <a:schemeClr val="accent1">
                    <a:lumMod val="50000"/>
                  </a:schemeClr>
                </a:solidFill>
              </a:rPr>
              <a:t>Mat Pruitt</a:t>
            </a:r>
          </a:p>
        </p:txBody>
      </p:sp>
      <p:sp>
        <p:nvSpPr>
          <p:cNvPr id="4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eel mug by campfire">
            <a:extLst>
              <a:ext uri="{FF2B5EF4-FFF2-40B4-BE49-F238E27FC236}">
                <a16:creationId xmlns:a16="http://schemas.microsoft.com/office/drawing/2014/main" id="{B198666F-3D5D-5020-A452-15E5CEBDC1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628958" y="10"/>
            <a:ext cx="656151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44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7" name="Rectangle 4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438D4-59CB-8815-8272-DC00CFB9E89E}"/>
              </a:ext>
            </a:extLst>
          </p:cNvPr>
          <p:cNvSpPr>
            <a:spLocks noGrp="1"/>
          </p:cNvSpPr>
          <p:nvPr>
            <p:ph type="title"/>
          </p:nvPr>
        </p:nvSpPr>
        <p:spPr>
          <a:xfrm>
            <a:off x="71120" y="0"/>
            <a:ext cx="5195093" cy="2674619"/>
          </a:xfrm>
        </p:spPr>
        <p:txBody>
          <a:bodyPr anchor="ctr">
            <a:normAutofit/>
          </a:bodyPr>
          <a:lstStyle/>
          <a:p>
            <a:pPr algn="ctr"/>
            <a:r>
              <a:rPr lang="en-US" sz="4000" b="1" dirty="0">
                <a:solidFill>
                  <a:srgbClr val="FF0000"/>
                </a:solidFill>
              </a:rPr>
              <a:t>Senior Patrol Leader</a:t>
            </a:r>
            <a:br>
              <a:rPr lang="en-US" sz="4000" b="1" dirty="0">
                <a:solidFill>
                  <a:srgbClr val="FF0000"/>
                </a:solidFill>
              </a:rPr>
            </a:br>
            <a:br>
              <a:rPr lang="en-US" sz="4000" b="1" dirty="0">
                <a:solidFill>
                  <a:srgbClr val="FF0000"/>
                </a:solidFill>
              </a:rPr>
            </a:br>
            <a:r>
              <a:rPr lang="en-US" sz="4000" b="1" dirty="0">
                <a:solidFill>
                  <a:srgbClr val="FF0000"/>
                </a:solidFill>
              </a:rPr>
              <a:t> Updates</a:t>
            </a:r>
          </a:p>
        </p:txBody>
      </p:sp>
      <p:sp>
        <p:nvSpPr>
          <p:cNvPr id="3" name="Content Placeholder 2">
            <a:extLst>
              <a:ext uri="{FF2B5EF4-FFF2-40B4-BE49-F238E27FC236}">
                <a16:creationId xmlns:a16="http://schemas.microsoft.com/office/drawing/2014/main" id="{8B62DCC5-6371-B585-ECB0-0E8C9FB85D14}"/>
              </a:ext>
            </a:extLst>
          </p:cNvPr>
          <p:cNvSpPr>
            <a:spLocks noGrp="1"/>
          </p:cNvSpPr>
          <p:nvPr>
            <p:ph idx="1"/>
          </p:nvPr>
        </p:nvSpPr>
        <p:spPr>
          <a:xfrm>
            <a:off x="71120" y="2674620"/>
            <a:ext cx="5195093" cy="4183380"/>
          </a:xfrm>
        </p:spPr>
        <p:txBody>
          <a:bodyPr anchor="ctr">
            <a:normAutofit/>
          </a:bodyPr>
          <a:lstStyle/>
          <a:p>
            <a:pPr marL="0" indent="0">
              <a:buNone/>
            </a:pPr>
            <a:r>
              <a:rPr lang="en-US" sz="2000" dirty="0"/>
              <a:t>	        </a:t>
            </a:r>
          </a:p>
          <a:p>
            <a:pPr marL="0" indent="0">
              <a:buNone/>
            </a:pPr>
            <a:r>
              <a:rPr lang="en-US" sz="2000" dirty="0">
                <a:solidFill>
                  <a:srgbClr val="00B050"/>
                </a:solidFill>
              </a:rPr>
              <a:t>	      </a:t>
            </a:r>
            <a:r>
              <a:rPr lang="en-US" sz="3600" dirty="0">
                <a:solidFill>
                  <a:srgbClr val="00B050"/>
                </a:solidFill>
              </a:rPr>
              <a:t>Boys Troop</a:t>
            </a:r>
          </a:p>
          <a:p>
            <a:pPr marL="0" indent="0">
              <a:buNone/>
            </a:pPr>
            <a:endParaRPr lang="en-US" sz="3600" dirty="0">
              <a:solidFill>
                <a:srgbClr val="00B050"/>
              </a:solidFill>
            </a:endParaRPr>
          </a:p>
          <a:p>
            <a:pPr marL="0" indent="0" algn="ctr">
              <a:buNone/>
            </a:pPr>
            <a:r>
              <a:rPr lang="en-US" sz="2400" dirty="0">
                <a:hlinkClick r:id="rId3">
                  <a:extLst>
                    <a:ext uri="{A12FA001-AC4F-418D-AE19-62706E023703}">
                      <ahyp:hlinkClr xmlns:ahyp="http://schemas.microsoft.com/office/drawing/2018/hyperlinkcolor" val="tx"/>
                    </a:ext>
                  </a:extLst>
                </a:hlinkClick>
              </a:rPr>
              <a:t>Scout Profile (troopkit.com)</a:t>
            </a:r>
            <a:endParaRPr lang="en-US" sz="2400" dirty="0"/>
          </a:p>
          <a:p>
            <a:pPr marL="0" indent="0" algn="ctr">
              <a:buNone/>
            </a:pPr>
            <a:endParaRPr lang="en-US" sz="3600" dirty="0"/>
          </a:p>
          <a:p>
            <a:pPr marL="0" indent="0" algn="ctr">
              <a:buNone/>
            </a:pPr>
            <a:endParaRPr lang="en-US" sz="2000" dirty="0"/>
          </a:p>
          <a:p>
            <a:pPr marL="0" indent="0" algn="ctr">
              <a:buNone/>
            </a:pPr>
            <a:r>
              <a:rPr lang="en-US" sz="2000" dirty="0"/>
              <a:t>Ron </a:t>
            </a:r>
            <a:r>
              <a:rPr lang="en-US" sz="2000" dirty="0" err="1"/>
              <a:t>Delamarter</a:t>
            </a:r>
            <a:endParaRPr lang="en-US" sz="2000" dirty="0"/>
          </a:p>
          <a:p>
            <a:pPr marL="0" indent="0" algn="ctr">
              <a:buNone/>
            </a:pPr>
            <a:endParaRPr lang="en-US" sz="2000" dirty="0"/>
          </a:p>
          <a:p>
            <a:pPr marL="0" indent="0">
              <a:buNone/>
            </a:pPr>
            <a:endParaRPr lang="en-US" sz="2000" dirty="0"/>
          </a:p>
        </p:txBody>
      </p:sp>
      <p:pic>
        <p:nvPicPr>
          <p:cNvPr id="10" name="Picture 9" descr="Colorful patterned shapes">
            <a:extLst>
              <a:ext uri="{FF2B5EF4-FFF2-40B4-BE49-F238E27FC236}">
                <a16:creationId xmlns:a16="http://schemas.microsoft.com/office/drawing/2014/main" id="{9FCBD104-F23E-0B04-BA47-CD034300CF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73040" y="1"/>
            <a:ext cx="6925785" cy="6858000"/>
          </a:xfrm>
          <a:prstGeom prst="rect">
            <a:avLst/>
          </a:prstGeom>
        </p:spPr>
      </p:pic>
    </p:spTree>
    <p:extLst>
      <p:ext uri="{BB962C8B-B14F-4D97-AF65-F5344CB8AC3E}">
        <p14:creationId xmlns:p14="http://schemas.microsoft.com/office/powerpoint/2010/main" val="172708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lose-up of gloved hands outdoors in snow, making heart shape with hands">
            <a:extLst>
              <a:ext uri="{FF2B5EF4-FFF2-40B4-BE49-F238E27FC236}">
                <a16:creationId xmlns:a16="http://schemas.microsoft.com/office/drawing/2014/main" id="{0E37904D-B0E6-75C3-5446-2C6F19E12E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0" y="10"/>
            <a:ext cx="5892798" cy="6857990"/>
          </a:xfrm>
          <a:prstGeom prst="rect">
            <a:avLst/>
          </a:prstGeom>
        </p:spPr>
      </p:pic>
      <p:sp>
        <p:nvSpPr>
          <p:cNvPr id="2" name="Title 1">
            <a:extLst>
              <a:ext uri="{FF2B5EF4-FFF2-40B4-BE49-F238E27FC236}">
                <a16:creationId xmlns:a16="http://schemas.microsoft.com/office/drawing/2014/main" id="{293F6CB5-8946-E5EB-1DF4-BB97D8028C83}"/>
              </a:ext>
            </a:extLst>
          </p:cNvPr>
          <p:cNvSpPr>
            <a:spLocks noGrp="1"/>
          </p:cNvSpPr>
          <p:nvPr>
            <p:ph type="ctrTitle"/>
          </p:nvPr>
        </p:nvSpPr>
        <p:spPr>
          <a:xfrm>
            <a:off x="5892798" y="-141514"/>
            <a:ext cx="6217922" cy="4723674"/>
          </a:xfrm>
          <a:ln>
            <a:solidFill>
              <a:schemeClr val="bg1"/>
            </a:solidFill>
          </a:ln>
        </p:spPr>
        <p:style>
          <a:lnRef idx="2">
            <a:schemeClr val="dk1"/>
          </a:lnRef>
          <a:fillRef idx="1">
            <a:schemeClr val="lt1"/>
          </a:fillRef>
          <a:effectRef idx="0">
            <a:schemeClr val="dk1"/>
          </a:effectRef>
          <a:fontRef idx="minor">
            <a:schemeClr val="dk1"/>
          </a:fontRef>
        </p:style>
        <p:txBody>
          <a:bodyPr anchor="t">
            <a:noAutofit/>
          </a:body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3" name="Subtitle 2">
            <a:extLst>
              <a:ext uri="{FF2B5EF4-FFF2-40B4-BE49-F238E27FC236}">
                <a16:creationId xmlns:a16="http://schemas.microsoft.com/office/drawing/2014/main" id="{C261A24E-13AE-2241-FB52-E60229DC3CA5}"/>
              </a:ext>
            </a:extLst>
          </p:cNvPr>
          <p:cNvSpPr>
            <a:spLocks noGrp="1"/>
          </p:cNvSpPr>
          <p:nvPr>
            <p:ph type="subTitle" idx="1"/>
          </p:nvPr>
        </p:nvSpPr>
        <p:spPr>
          <a:xfrm>
            <a:off x="5963920" y="3635829"/>
            <a:ext cx="6146800" cy="3079931"/>
          </a:xfrm>
        </p:spPr>
        <p:txBody>
          <a:bodyPr anchor="ctr">
            <a:normAutofit/>
          </a:bodyPr>
          <a:lstStyle/>
          <a:p>
            <a:r>
              <a:rPr lang="en-US" dirty="0">
                <a:hlinkClick r:id="rId4">
                  <a:extLst>
                    <a:ext uri="{A12FA001-AC4F-418D-AE19-62706E023703}">
                      <ahyp:hlinkClr xmlns:ahyp="http://schemas.microsoft.com/office/drawing/2018/hyperlinkcolor" val="tx"/>
                    </a:ext>
                  </a:extLst>
                </a:hlinkClick>
              </a:rPr>
              <a:t>Scout Profile (troopkit.com</a:t>
            </a:r>
            <a:r>
              <a:rPr lang="en-US" dirty="0">
                <a:solidFill>
                  <a:srgbClr val="0563C1"/>
                </a:solidFill>
                <a:hlinkClick r:id="rId4">
                  <a:extLst>
                    <a:ext uri="{A12FA001-AC4F-418D-AE19-62706E023703}">
                      <ahyp:hlinkClr xmlns:ahyp="http://schemas.microsoft.com/office/drawing/2018/hyperlinkcolor" val="tx"/>
                    </a:ext>
                  </a:extLst>
                </a:hlinkClick>
              </a:rPr>
              <a:t>)</a:t>
            </a:r>
            <a:endParaRPr lang="en-US" dirty="0"/>
          </a:p>
          <a:p>
            <a:endParaRPr lang="en-US" dirty="0"/>
          </a:p>
          <a:p>
            <a:r>
              <a:rPr lang="en-US"/>
              <a:t>Khushi Jain</a:t>
            </a:r>
          </a:p>
        </p:txBody>
      </p:sp>
      <p:sp>
        <p:nvSpPr>
          <p:cNvPr id="5" name="Title 1">
            <a:extLst>
              <a:ext uri="{FF2B5EF4-FFF2-40B4-BE49-F238E27FC236}">
                <a16:creationId xmlns:a16="http://schemas.microsoft.com/office/drawing/2014/main" id="{A55957B6-757A-2749-4A6D-AC9B70C3A2A9}"/>
              </a:ext>
            </a:extLst>
          </p:cNvPr>
          <p:cNvSpPr txBox="1">
            <a:spLocks/>
          </p:cNvSpPr>
          <p:nvPr/>
        </p:nvSpPr>
        <p:spPr>
          <a:xfrm>
            <a:off x="5892798" y="-116114"/>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6" name="Title 1">
            <a:extLst>
              <a:ext uri="{FF2B5EF4-FFF2-40B4-BE49-F238E27FC236}">
                <a16:creationId xmlns:a16="http://schemas.microsoft.com/office/drawing/2014/main" id="{A9356732-457D-2723-35E4-F01A48215AE7}"/>
              </a:ext>
            </a:extLst>
          </p:cNvPr>
          <p:cNvSpPr txBox="1">
            <a:spLocks/>
          </p:cNvSpPr>
          <p:nvPr/>
        </p:nvSpPr>
        <p:spPr>
          <a:xfrm>
            <a:off x="5928359" y="-133763"/>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7" name="Title 1">
            <a:extLst>
              <a:ext uri="{FF2B5EF4-FFF2-40B4-BE49-F238E27FC236}">
                <a16:creationId xmlns:a16="http://schemas.microsoft.com/office/drawing/2014/main" id="{79296A75-CD50-346F-DC2C-90257A1FD585}"/>
              </a:ext>
            </a:extLst>
          </p:cNvPr>
          <p:cNvSpPr txBox="1">
            <a:spLocks/>
          </p:cNvSpPr>
          <p:nvPr/>
        </p:nvSpPr>
        <p:spPr>
          <a:xfrm>
            <a:off x="5928359" y="-166914"/>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8" name="Title 1">
            <a:extLst>
              <a:ext uri="{FF2B5EF4-FFF2-40B4-BE49-F238E27FC236}">
                <a16:creationId xmlns:a16="http://schemas.microsoft.com/office/drawing/2014/main" id="{FDB32DC4-195E-D9F0-DBE5-7564E8DCF21D}"/>
              </a:ext>
            </a:extLst>
          </p:cNvPr>
          <p:cNvSpPr txBox="1">
            <a:spLocks/>
          </p:cNvSpPr>
          <p:nvPr/>
        </p:nvSpPr>
        <p:spPr>
          <a:xfrm>
            <a:off x="5921585" y="-133763"/>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9" name="Title 1">
            <a:extLst>
              <a:ext uri="{FF2B5EF4-FFF2-40B4-BE49-F238E27FC236}">
                <a16:creationId xmlns:a16="http://schemas.microsoft.com/office/drawing/2014/main" id="{C879A0B1-099D-807F-8577-B22FDA2888C3}"/>
              </a:ext>
            </a:extLst>
          </p:cNvPr>
          <p:cNvSpPr txBox="1">
            <a:spLocks/>
          </p:cNvSpPr>
          <p:nvPr/>
        </p:nvSpPr>
        <p:spPr>
          <a:xfrm>
            <a:off x="5957146" y="-184563"/>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10" name="Subtitle 2">
            <a:extLst>
              <a:ext uri="{FF2B5EF4-FFF2-40B4-BE49-F238E27FC236}">
                <a16:creationId xmlns:a16="http://schemas.microsoft.com/office/drawing/2014/main" id="{71EF90C6-1494-B6B1-45EF-842D678B0180}"/>
              </a:ext>
            </a:extLst>
          </p:cNvPr>
          <p:cNvSpPr txBox="1">
            <a:spLocks/>
          </p:cNvSpPr>
          <p:nvPr/>
        </p:nvSpPr>
        <p:spPr>
          <a:xfrm>
            <a:off x="5970694" y="3653478"/>
            <a:ext cx="6146800" cy="307993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Scout Profile (troopkit.com</a:t>
            </a:r>
            <a:r>
              <a:rPr lang="en-US" dirty="0">
                <a:solidFill>
                  <a:srgbClr val="0563C1"/>
                </a:solidFill>
                <a:hlinkClick r:id="rId4">
                  <a:extLst>
                    <a:ext uri="{A12FA001-AC4F-418D-AE19-62706E023703}">
                      <ahyp:hlinkClr xmlns:ahyp="http://schemas.microsoft.com/office/drawing/2018/hyperlinkcolor" val="tx"/>
                    </a:ext>
                  </a:extLst>
                </a:hlinkClick>
              </a:rPr>
              <a:t>)</a:t>
            </a:r>
            <a:endParaRPr lang="en-US" dirty="0"/>
          </a:p>
          <a:p>
            <a:endParaRPr lang="en-US" dirty="0"/>
          </a:p>
          <a:p>
            <a:r>
              <a:rPr lang="en-US" dirty="0"/>
              <a:t>Khushi Jain</a:t>
            </a:r>
          </a:p>
        </p:txBody>
      </p:sp>
      <p:sp>
        <p:nvSpPr>
          <p:cNvPr id="11" name="Title 1">
            <a:extLst>
              <a:ext uri="{FF2B5EF4-FFF2-40B4-BE49-F238E27FC236}">
                <a16:creationId xmlns:a16="http://schemas.microsoft.com/office/drawing/2014/main" id="{18C76D08-9CD2-7E29-DF49-1BED0DEDC66E}"/>
              </a:ext>
            </a:extLst>
          </p:cNvPr>
          <p:cNvSpPr txBox="1">
            <a:spLocks/>
          </p:cNvSpPr>
          <p:nvPr/>
        </p:nvSpPr>
        <p:spPr>
          <a:xfrm>
            <a:off x="5928359" y="-116114"/>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a:solidFill>
                  <a:srgbClr val="FF0000"/>
                </a:solidFill>
              </a:rPr>
            </a:br>
            <a:r>
              <a:rPr lang="en-US" sz="4800">
                <a:solidFill>
                  <a:srgbClr val="FF0000"/>
                </a:solidFill>
              </a:rPr>
              <a:t>Senior Patrol Leader</a:t>
            </a:r>
            <a:br>
              <a:rPr lang="en-US" sz="4800">
                <a:solidFill>
                  <a:srgbClr val="FF0000"/>
                </a:solidFill>
              </a:rPr>
            </a:br>
            <a:r>
              <a:rPr lang="en-US" sz="4800">
                <a:solidFill>
                  <a:srgbClr val="FF0000"/>
                </a:solidFill>
              </a:rPr>
              <a:t> 	</a:t>
            </a:r>
            <a:br>
              <a:rPr lang="en-US" sz="4800">
                <a:solidFill>
                  <a:srgbClr val="FF0000"/>
                </a:solidFill>
              </a:rPr>
            </a:br>
            <a:r>
              <a:rPr lang="en-US" sz="4800">
                <a:solidFill>
                  <a:srgbClr val="FF0000"/>
                </a:solidFill>
              </a:rPr>
              <a:t>Updates</a:t>
            </a:r>
            <a:br>
              <a:rPr lang="en-US" sz="4800">
                <a:solidFill>
                  <a:srgbClr val="FF0000"/>
                </a:solidFill>
              </a:rPr>
            </a:br>
            <a:br>
              <a:rPr lang="en-US" sz="5400"/>
            </a:br>
            <a:r>
              <a:rPr lang="en-US" sz="4800">
                <a:solidFill>
                  <a:srgbClr val="00B0F0"/>
                </a:solidFill>
              </a:rPr>
              <a:t>Girls Troop</a:t>
            </a:r>
            <a:br>
              <a:rPr lang="en-US">
                <a:solidFill>
                  <a:schemeClr val="accent1"/>
                </a:solidFill>
              </a:rPr>
            </a:br>
            <a:br>
              <a:rPr lang="en-US">
                <a:solidFill>
                  <a:schemeClr val="accent1"/>
                </a:solidFill>
              </a:rPr>
            </a:br>
            <a:endParaRPr lang="en-US">
              <a:solidFill>
                <a:schemeClr val="accent1"/>
              </a:solidFill>
            </a:endParaRPr>
          </a:p>
        </p:txBody>
      </p:sp>
      <p:sp>
        <p:nvSpPr>
          <p:cNvPr id="12" name="Title 1">
            <a:extLst>
              <a:ext uri="{FF2B5EF4-FFF2-40B4-BE49-F238E27FC236}">
                <a16:creationId xmlns:a16="http://schemas.microsoft.com/office/drawing/2014/main" id="{4774CA6D-7B18-2906-D73F-9E1EBD860BCC}"/>
              </a:ext>
            </a:extLst>
          </p:cNvPr>
          <p:cNvSpPr txBox="1">
            <a:spLocks/>
          </p:cNvSpPr>
          <p:nvPr/>
        </p:nvSpPr>
        <p:spPr>
          <a:xfrm>
            <a:off x="5963920" y="-166914"/>
            <a:ext cx="6217922" cy="4723674"/>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4800" dirty="0">
                <a:solidFill>
                  <a:srgbClr val="FF0000"/>
                </a:solidFill>
              </a:rPr>
            </a:br>
            <a:r>
              <a:rPr lang="en-US" sz="4800" dirty="0">
                <a:solidFill>
                  <a:srgbClr val="FF0000"/>
                </a:solidFill>
              </a:rPr>
              <a:t>Senior Patrol Leader</a:t>
            </a:r>
            <a:br>
              <a:rPr lang="en-US" sz="4800" dirty="0">
                <a:solidFill>
                  <a:srgbClr val="FF0000"/>
                </a:solidFill>
              </a:rPr>
            </a:br>
            <a:r>
              <a:rPr lang="en-US" sz="4800" dirty="0">
                <a:solidFill>
                  <a:srgbClr val="FF0000"/>
                </a:solidFill>
              </a:rPr>
              <a:t> 	</a:t>
            </a:r>
            <a:br>
              <a:rPr lang="en-US" sz="4800" dirty="0">
                <a:solidFill>
                  <a:srgbClr val="FF0000"/>
                </a:solidFill>
              </a:rPr>
            </a:br>
            <a:r>
              <a:rPr lang="en-US" sz="4800" dirty="0">
                <a:solidFill>
                  <a:srgbClr val="FF0000"/>
                </a:solidFill>
              </a:rPr>
              <a:t>Updates</a:t>
            </a:r>
            <a:br>
              <a:rPr lang="en-US" sz="4800" dirty="0">
                <a:solidFill>
                  <a:srgbClr val="FF0000"/>
                </a:solidFill>
              </a:rPr>
            </a:br>
            <a:br>
              <a:rPr lang="en-US" sz="5400" dirty="0"/>
            </a:br>
            <a:r>
              <a:rPr lang="en-US" sz="4800" dirty="0">
                <a:solidFill>
                  <a:srgbClr val="00B0F0"/>
                </a:solidFill>
              </a:rPr>
              <a:t>Girls Troop</a:t>
            </a:r>
            <a:br>
              <a:rPr lang="en-US" dirty="0">
                <a:solidFill>
                  <a:schemeClr val="accent1"/>
                </a:solidFill>
              </a:rPr>
            </a:b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3686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60" name="Rectangle 105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E4C42-0577-D736-75CB-D9E19A15486C}"/>
              </a:ext>
            </a:extLst>
          </p:cNvPr>
          <p:cNvSpPr>
            <a:spLocks noGrp="1"/>
          </p:cNvSpPr>
          <p:nvPr>
            <p:ph type="ctrTitle"/>
          </p:nvPr>
        </p:nvSpPr>
        <p:spPr>
          <a:xfrm>
            <a:off x="-1" y="-1"/>
            <a:ext cx="6089173" cy="2241549"/>
          </a:xfrm>
        </p:spPr>
        <p:txBody>
          <a:bodyPr vert="horz" lIns="91440" tIns="45720" rIns="91440" bIns="45720" rtlCol="0" anchor="ctr">
            <a:normAutofit/>
          </a:bodyPr>
          <a:lstStyle/>
          <a:p>
            <a:pPr algn="l"/>
            <a:r>
              <a:rPr lang="en-US" sz="4000">
                <a:ln w="0"/>
                <a:effectLst>
                  <a:outerShdw blurRad="38100" dist="19050" dir="2700000" algn="tl" rotWithShape="0">
                    <a:schemeClr val="dk1">
                      <a:alpha val="40000"/>
                    </a:schemeClr>
                  </a:outerShdw>
                </a:effectLst>
              </a:rPr>
              <a:t>	</a:t>
            </a:r>
            <a:r>
              <a:rPr lang="en-US" sz="4800">
                <a:ln w="0"/>
                <a:effectLst>
                  <a:outerShdw blurRad="38100" dist="19050" dir="2700000" algn="tl" rotWithShape="0">
                    <a:schemeClr val="dk1">
                      <a:alpha val="40000"/>
                    </a:schemeClr>
                  </a:outerShdw>
                </a:effectLst>
              </a:rPr>
              <a:t>Treasure Update</a:t>
            </a:r>
          </a:p>
        </p:txBody>
      </p:sp>
      <p:sp>
        <p:nvSpPr>
          <p:cNvPr id="3" name="Subtitle 2">
            <a:extLst>
              <a:ext uri="{FF2B5EF4-FFF2-40B4-BE49-F238E27FC236}">
                <a16:creationId xmlns:a16="http://schemas.microsoft.com/office/drawing/2014/main" id="{E6AAB745-2E6F-7B3C-D10E-9ADE3B9858FE}"/>
              </a:ext>
            </a:extLst>
          </p:cNvPr>
          <p:cNvSpPr>
            <a:spLocks noGrp="1"/>
          </p:cNvSpPr>
          <p:nvPr>
            <p:ph type="subTitle" idx="1"/>
          </p:nvPr>
        </p:nvSpPr>
        <p:spPr>
          <a:xfrm>
            <a:off x="195944" y="2286000"/>
            <a:ext cx="5893228" cy="4070350"/>
          </a:xfrm>
        </p:spPr>
        <p:txBody>
          <a:bodyPr vert="horz" lIns="91440" tIns="45720" rIns="91440" bIns="45720" rtlCol="0" anchor="ctr">
            <a:normAutofit/>
          </a:bodyPr>
          <a:lstStyle/>
          <a:p>
            <a:pPr algn="l"/>
            <a:endParaRPr lang="en-US" sz="1900" dirty="0"/>
          </a:p>
          <a:p>
            <a:pPr algn="l"/>
            <a:endParaRPr lang="en-US" sz="1900" dirty="0"/>
          </a:p>
          <a:p>
            <a:pPr marL="342900" indent="-342900" algn="l">
              <a:buFont typeface="Arial" panose="020B0604020202020204" pitchFamily="34" charset="0"/>
              <a:buChar char="•"/>
            </a:pP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2023-24 Budget - Troop 570.xlsx - Google Sheets</a:t>
            </a:r>
            <a:endParaRPr lang="en-US" dirty="0">
              <a:solidFill>
                <a:schemeClr val="accent2">
                  <a:lumMod val="75000"/>
                </a:schemeClr>
              </a:solidFill>
            </a:endParaRPr>
          </a:p>
          <a:p>
            <a:pPr indent="-228600" algn="l">
              <a:buFont typeface="Arial" panose="020B0604020202020204" pitchFamily="34" charset="0"/>
              <a:buChar char="•"/>
            </a:pPr>
            <a:endParaRPr lang="en-US" sz="1900" dirty="0">
              <a:solidFill>
                <a:schemeClr val="accent2">
                  <a:lumMod val="75000"/>
                </a:schemeClr>
              </a:solidFill>
            </a:endParaRPr>
          </a:p>
          <a:p>
            <a:pPr algn="l"/>
            <a:endParaRPr lang="en-US" sz="1900" dirty="0">
              <a:solidFill>
                <a:schemeClr val="accent2">
                  <a:lumMod val="75000"/>
                </a:schemeClr>
              </a:solidFill>
            </a:endParaRPr>
          </a:p>
          <a:p>
            <a:pPr indent="-228600" algn="l">
              <a:buFont typeface="Arial" panose="020B0604020202020204" pitchFamily="34" charset="0"/>
              <a:buChar char="•"/>
            </a:pP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Girls 23-24 Budget.xlsx - Google Sheets</a:t>
            </a:r>
            <a:endParaRPr lang="en-US" dirty="0">
              <a:solidFill>
                <a:schemeClr val="accent2">
                  <a:lumMod val="75000"/>
                </a:schemeClr>
              </a:solidFill>
            </a:endParaRPr>
          </a:p>
          <a:p>
            <a:pPr indent="-228600" algn="l">
              <a:buFont typeface="Arial" panose="020B0604020202020204" pitchFamily="34" charset="0"/>
              <a:buChar char="•"/>
            </a:pPr>
            <a:endParaRPr lang="en-US" dirty="0"/>
          </a:p>
          <a:p>
            <a:pPr algn="l"/>
            <a:r>
              <a:rPr lang="en-US" sz="1900" dirty="0"/>
              <a:t>		</a:t>
            </a:r>
            <a:r>
              <a:rPr lang="en-US" dirty="0"/>
              <a:t>Justin </a:t>
            </a:r>
            <a:r>
              <a:rPr lang="en-US" dirty="0" err="1"/>
              <a:t>Neddo</a:t>
            </a:r>
            <a:endParaRPr lang="en-US" dirty="0"/>
          </a:p>
        </p:txBody>
      </p:sp>
      <p:pic>
        <p:nvPicPr>
          <p:cNvPr id="1026" name="Picture 2" descr="1,008,640 Budget Royalty-Free Images, Stock Photos ...">
            <a:extLst>
              <a:ext uri="{FF2B5EF4-FFF2-40B4-BE49-F238E27FC236}">
                <a16:creationId xmlns:a16="http://schemas.microsoft.com/office/drawing/2014/main" id="{B0B5D928-9D85-3B04-EE11-3CE107CD3E4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8307257-BC9D-62F4-B04F-0DB97A8DBC7D}"/>
              </a:ext>
            </a:extLst>
          </p:cNvPr>
          <p:cNvSpPr txBox="1">
            <a:spLocks/>
          </p:cNvSpPr>
          <p:nvPr/>
        </p:nvSpPr>
        <p:spPr>
          <a:xfrm>
            <a:off x="8274442" y="1065508"/>
            <a:ext cx="3291840" cy="23634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600"/>
          </a:p>
        </p:txBody>
      </p:sp>
    </p:spTree>
    <p:extLst>
      <p:ext uri="{BB962C8B-B14F-4D97-AF65-F5344CB8AC3E}">
        <p14:creationId xmlns:p14="http://schemas.microsoft.com/office/powerpoint/2010/main" val="42915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700"/>
                                        <p:tgtEl>
                                          <p:spTgt spid="3">
                                            <p:txEl>
                                              <p:pRg st="5" end="5"/>
                                            </p:txEl>
                                          </p:spTgt>
                                        </p:tgtEl>
                                      </p:cBhvr>
                                    </p:animEffect>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700"/>
                                        <p:tgtEl>
                                          <p:spTgt spid="3">
                                            <p:txEl>
                                              <p:pRg st="7" end="7"/>
                                            </p:txEl>
                                          </p:spTgt>
                                        </p:tgtEl>
                                      </p:cBhvr>
                                    </p:animEffect>
                                  </p:childTnLst>
                                </p:cTn>
                              </p:par>
                              <p:par>
                                <p:cTn id="19" presetID="10" presetClass="entr" presetSubtype="0" fill="hold" grpId="0" nodeType="withEffect" nodePh="1">
                                  <p:stCondLst>
                                    <p:cond delay="500"/>
                                  </p:stCondLst>
                                  <p:endCondLst>
                                    <p:cond evt="begin" delay="0">
                                      <p:tn val="19"/>
                                    </p:cond>
                                  </p:endCondLst>
                                  <p:iterate>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477</Words>
  <Application>Microsoft Office PowerPoint</Application>
  <PresentationFormat>Widescreen</PresentationFormat>
  <Paragraphs>112</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Wingdings</vt:lpstr>
      <vt:lpstr>Office Theme</vt:lpstr>
      <vt:lpstr>Welcome</vt:lpstr>
      <vt:lpstr>Announcements</vt:lpstr>
      <vt:lpstr>PowerPoint Presentation</vt:lpstr>
      <vt:lpstr> New Updated Troop Handbook </vt:lpstr>
      <vt:lpstr>PowerPoint Presentation</vt:lpstr>
      <vt:lpstr>   Chartered Organization   Representative   Updates  Scout Sunday  February 18th  HSLC Service Project March 16th  </vt:lpstr>
      <vt:lpstr>Senior Patrol Leader   Updates</vt:lpstr>
      <vt:lpstr> Senior Patrol Leader    Updates  Girls Troop  </vt:lpstr>
      <vt:lpstr> Treasure Update</vt:lpstr>
      <vt:lpstr>Medical Forms   2024</vt:lpstr>
      <vt:lpstr> Christmas Tree Recycling update          Rina Klabo</vt:lpstr>
      <vt:lpstr>  Summer Camp 2024</vt:lpstr>
      <vt:lpstr> Reminders: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Leah Meigs</dc:creator>
  <cp:lastModifiedBy>Leah Meigs</cp:lastModifiedBy>
  <cp:revision>2</cp:revision>
  <dcterms:created xsi:type="dcterms:W3CDTF">2024-01-27T22:25:54Z</dcterms:created>
  <dcterms:modified xsi:type="dcterms:W3CDTF">2024-02-23T15:29:42Z</dcterms:modified>
</cp:coreProperties>
</file>